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33"/>
  </p:notesMasterIdLst>
  <p:sldIdLst>
    <p:sldId id="256" r:id="rId2"/>
    <p:sldId id="257" r:id="rId3"/>
    <p:sldId id="332" r:id="rId4"/>
    <p:sldId id="313" r:id="rId5"/>
    <p:sldId id="334" r:id="rId6"/>
    <p:sldId id="333" r:id="rId7"/>
    <p:sldId id="315" r:id="rId8"/>
    <p:sldId id="314" r:id="rId9"/>
    <p:sldId id="316" r:id="rId10"/>
    <p:sldId id="317" r:id="rId11"/>
    <p:sldId id="335" r:id="rId12"/>
    <p:sldId id="318" r:id="rId13"/>
    <p:sldId id="328" r:id="rId14"/>
    <p:sldId id="319" r:id="rId15"/>
    <p:sldId id="336" r:id="rId16"/>
    <p:sldId id="320" r:id="rId17"/>
    <p:sldId id="323" r:id="rId18"/>
    <p:sldId id="329" r:id="rId19"/>
    <p:sldId id="330" r:id="rId20"/>
    <p:sldId id="321" r:id="rId21"/>
    <p:sldId id="322" r:id="rId22"/>
    <p:sldId id="331" r:id="rId23"/>
    <p:sldId id="340" r:id="rId24"/>
    <p:sldId id="337" r:id="rId25"/>
    <p:sldId id="324" r:id="rId26"/>
    <p:sldId id="325" r:id="rId27"/>
    <p:sldId id="338" r:id="rId28"/>
    <p:sldId id="326" r:id="rId29"/>
    <p:sldId id="339" r:id="rId30"/>
    <p:sldId id="327" r:id="rId31"/>
    <p:sldId id="290" r:id="rId32"/>
  </p:sldIdLst>
  <p:sldSz cx="9144000" cy="5143500" type="screen16x9"/>
  <p:notesSz cx="6858000" cy="9144000"/>
  <p:embeddedFontLst>
    <p:embeddedFont>
      <p:font typeface="Play" panose="02000506030000020004" pitchFamily="2" charset="0"/>
      <p:regular r:id="rId34"/>
      <p:bold r:id="rId35"/>
      <p:italic r:id="rId36"/>
      <p:boldItalic r:id="rId37"/>
    </p:embeddedFont>
    <p:embeddedFont>
      <p:font typeface="Source Sans Pro" panose="020B0503030403020204" pitchFamily="34" charset="0"/>
      <p:regular r:id="rId38"/>
      <p:bold r:id="rId39"/>
      <p:italic r:id="rId40"/>
      <p:boldItalic r:id="rId41"/>
    </p:embeddedFont>
    <p:embeddedFont>
      <p:font typeface="Source Sans Pro SemiBold" panose="020F0502020204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3EC1F66-D906-3A4B-8956-6BDECBDDBFFB}">
          <p14:sldIdLst>
            <p14:sldId id="256"/>
            <p14:sldId id="257"/>
            <p14:sldId id="332"/>
            <p14:sldId id="313"/>
            <p14:sldId id="334"/>
            <p14:sldId id="333"/>
            <p14:sldId id="315"/>
            <p14:sldId id="314"/>
            <p14:sldId id="316"/>
            <p14:sldId id="317"/>
            <p14:sldId id="335"/>
            <p14:sldId id="318"/>
            <p14:sldId id="328"/>
            <p14:sldId id="319"/>
            <p14:sldId id="336"/>
            <p14:sldId id="320"/>
            <p14:sldId id="323"/>
            <p14:sldId id="329"/>
            <p14:sldId id="330"/>
            <p14:sldId id="321"/>
            <p14:sldId id="322"/>
            <p14:sldId id="331"/>
            <p14:sldId id="340"/>
            <p14:sldId id="337"/>
            <p14:sldId id="324"/>
            <p14:sldId id="325"/>
            <p14:sldId id="338"/>
            <p14:sldId id="326"/>
            <p14:sldId id="339"/>
            <p14:sldId id="327"/>
            <p14:sldId id="290"/>
          </p14:sldIdLst>
        </p14:section>
      </p14:sectionLst>
    </p:ext>
    <p:ext uri="{EFAFB233-063F-42B5-8137-9DF3F51BA10A}">
      <p15:sldGuideLst xmlns:p15="http://schemas.microsoft.com/office/powerpoint/2012/main">
        <p15:guide id="1" pos="5311">
          <p15:clr>
            <a:srgbClr val="EA4335"/>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81B325-B4BE-44EB-B3F4-62623C2F6FC7}">
  <a:tblStyle styleId="{5C81B325-B4BE-44EB-B3F4-62623C2F6F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4"/>
    <p:restoredTop sz="96327"/>
  </p:normalViewPr>
  <p:slideViewPr>
    <p:cSldViewPr snapToGrid="0">
      <p:cViewPr varScale="1">
        <p:scale>
          <a:sx n="164" d="100"/>
          <a:sy n="164" d="100"/>
        </p:scale>
        <p:origin x="528" y="176"/>
      </p:cViewPr>
      <p:guideLst>
        <p:guide pos="5311"/>
        <p:guide orient="horz" pos="162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0b651380e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0b651380e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141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0a69f078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0a69f078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882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550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653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620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0a69f078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0a69f078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767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072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8690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23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132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312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288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7263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08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0a69f078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0a69f078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6747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755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025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0a69f078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0a69f078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415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0987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0a69f078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0a69f078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291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0a69f078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0a69f078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953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454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6"/>
        <p:cNvGrpSpPr/>
        <p:nvPr/>
      </p:nvGrpSpPr>
      <p:grpSpPr>
        <a:xfrm>
          <a:off x="0" y="0"/>
          <a:ext cx="0" cy="0"/>
          <a:chOff x="0" y="0"/>
          <a:chExt cx="0" cy="0"/>
        </a:xfrm>
      </p:grpSpPr>
      <p:sp>
        <p:nvSpPr>
          <p:cNvPr id="3437" name="Google Shape;3437;g10a69f07881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8" name="Google Shape;3438;g10a69f07881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4271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0b651380e3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0b651380e3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25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10a69f0788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10a69f078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8634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081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743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fd291ba3e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fd291ba3e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55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2800" y="1285125"/>
            <a:ext cx="6578400" cy="2223300"/>
          </a:xfrm>
          <a:prstGeom prst="rect">
            <a:avLst/>
          </a:prstGeom>
        </p:spPr>
        <p:txBody>
          <a:bodyPr spcFirstLastPara="1" wrap="square" lIns="91425" tIns="91425" rIns="91425" bIns="91425" anchor="t" anchorCtr="0">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a:endParaRPr/>
          </a:p>
        </p:txBody>
      </p:sp>
      <p:sp>
        <p:nvSpPr>
          <p:cNvPr id="10" name="Google Shape;10;p2"/>
          <p:cNvSpPr txBox="1">
            <a:spLocks noGrp="1"/>
          </p:cNvSpPr>
          <p:nvPr>
            <p:ph type="subTitle" idx="1"/>
          </p:nvPr>
        </p:nvSpPr>
        <p:spPr>
          <a:xfrm>
            <a:off x="2211600" y="3865700"/>
            <a:ext cx="4720800" cy="373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a:endParaRPr/>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640848" y="21854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dist="19050" algn="bl" rotWithShape="0">
                <a:schemeClr val="accent1"/>
              </a:outerShdw>
            </a:effectLst>
          </p:spPr>
        </p:sp>
        <p:sp>
          <p:nvSpPr>
            <p:cNvPr id="31" name="Google Shape;31;p2"/>
            <p:cNvSpPr/>
            <p:nvPr/>
          </p:nvSpPr>
          <p:spPr>
            <a:xfrm>
              <a:off x="746900" y="1312750"/>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79275" y="-55022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7425" y="-430200"/>
              <a:ext cx="1746850" cy="1775450"/>
            </a:xfrm>
            <a:custGeom>
              <a:avLst/>
              <a:gdLst/>
              <a:ahLst/>
              <a:cxnLst/>
              <a:rect l="l" t="t" r="r" b="b"/>
              <a:pathLst>
                <a:path w="69874" h="71018" extrusionOk="0">
                  <a:moveTo>
                    <a:pt x="0" y="71018"/>
                  </a:moveTo>
                  <a:lnTo>
                    <a:pt x="23258" y="47640"/>
                  </a:lnTo>
                  <a:lnTo>
                    <a:pt x="21067" y="32258"/>
                  </a:lnTo>
                  <a:lnTo>
                    <a:pt x="36760" y="15827"/>
                  </a:lnTo>
                  <a:lnTo>
                    <a:pt x="53571" y="15803"/>
                  </a:lnTo>
                  <a:lnTo>
                    <a:pt x="69874"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2"/>
          <p:cNvGrpSpPr/>
          <p:nvPr/>
        </p:nvGrpSpPr>
        <p:grpSpPr>
          <a:xfrm rot="10800000" flipH="1">
            <a:off x="4980106" y="-10605742"/>
            <a:ext cx="3769563" cy="11358057"/>
            <a:chOff x="-2722250" y="-1079764"/>
            <a:chExt cx="3769563" cy="11358057"/>
          </a:xfrm>
        </p:grpSpPr>
        <p:sp>
          <p:nvSpPr>
            <p:cNvPr id="49" name="Google Shape;49;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8"/>
        <p:cNvGrpSpPr/>
        <p:nvPr/>
      </p:nvGrpSpPr>
      <p:grpSpPr>
        <a:xfrm>
          <a:off x="0" y="0"/>
          <a:ext cx="0" cy="0"/>
          <a:chOff x="0" y="0"/>
          <a:chExt cx="0" cy="0"/>
        </a:xfrm>
      </p:grpSpPr>
      <p:sp>
        <p:nvSpPr>
          <p:cNvPr id="129" name="Google Shape;12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30" name="Google Shape;130;p4"/>
          <p:cNvSpPr txBox="1">
            <a:spLocks noGrp="1"/>
          </p:cNvSpPr>
          <p:nvPr>
            <p:ph type="body" idx="1"/>
          </p:nvPr>
        </p:nvSpPr>
        <p:spPr>
          <a:xfrm>
            <a:off x="713225" y="1199000"/>
            <a:ext cx="7717500" cy="3369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8083927">
              <a:off x="-160775" y="-609433"/>
              <a:ext cx="881792" cy="881848"/>
            </a:xfrm>
            <a:custGeom>
              <a:avLst/>
              <a:gdLst/>
              <a:ahLst/>
              <a:cxnLst/>
              <a:rect l="l" t="t" r="r" b="b"/>
              <a:pathLst>
                <a:path w="15865" h="15866" fill="none" extrusionOk="0">
                  <a:moveTo>
                    <a:pt x="0" y="15865"/>
                  </a:moveTo>
                  <a:lnTo>
                    <a:pt x="15865"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227276" y="43815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8083927">
              <a:off x="-748556" y="-519859"/>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204813" y="1922863"/>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3"/>
        <p:cNvGrpSpPr/>
        <p:nvPr/>
      </p:nvGrpSpPr>
      <p:grpSpPr>
        <a:xfrm>
          <a:off x="0" y="0"/>
          <a:ext cx="0" cy="0"/>
          <a:chOff x="0" y="0"/>
          <a:chExt cx="0" cy="0"/>
        </a:xfrm>
      </p:grpSpPr>
      <p:sp>
        <p:nvSpPr>
          <p:cNvPr id="704" name="Google Shape;704;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705" name="Google Shape;705;p13"/>
          <p:cNvSpPr txBox="1">
            <a:spLocks noGrp="1"/>
          </p:cNvSpPr>
          <p:nvPr>
            <p:ph type="subTitle" idx="1"/>
          </p:nvPr>
        </p:nvSpPr>
        <p:spPr>
          <a:xfrm>
            <a:off x="1975600"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6" name="Google Shape;706;p13"/>
          <p:cNvSpPr txBox="1">
            <a:spLocks noGrp="1"/>
          </p:cNvSpPr>
          <p:nvPr>
            <p:ph type="subTitle" idx="2"/>
          </p:nvPr>
        </p:nvSpPr>
        <p:spPr>
          <a:xfrm>
            <a:off x="1975600"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07" name="Google Shape;707;p13"/>
          <p:cNvSpPr txBox="1">
            <a:spLocks noGrp="1"/>
          </p:cNvSpPr>
          <p:nvPr>
            <p:ph type="title" idx="3" hasCustomPrompt="1"/>
          </p:nvPr>
        </p:nvSpPr>
        <p:spPr>
          <a:xfrm>
            <a:off x="1049261"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8" name="Google Shape;708;p13"/>
          <p:cNvSpPr txBox="1">
            <a:spLocks noGrp="1"/>
          </p:cNvSpPr>
          <p:nvPr>
            <p:ph type="title" idx="4" hasCustomPrompt="1"/>
          </p:nvPr>
        </p:nvSpPr>
        <p:spPr>
          <a:xfrm>
            <a:off x="4904736" y="3192050"/>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09" name="Google Shape;709;p13"/>
          <p:cNvSpPr txBox="1">
            <a:spLocks noGrp="1"/>
          </p:cNvSpPr>
          <p:nvPr>
            <p:ph type="title" idx="5" hasCustomPrompt="1"/>
          </p:nvPr>
        </p:nvSpPr>
        <p:spPr>
          <a:xfrm>
            <a:off x="1049261"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0" name="Google Shape;710;p13"/>
          <p:cNvSpPr txBox="1">
            <a:spLocks noGrp="1"/>
          </p:cNvSpPr>
          <p:nvPr>
            <p:ph type="title" idx="6" hasCustomPrompt="1"/>
          </p:nvPr>
        </p:nvSpPr>
        <p:spPr>
          <a:xfrm>
            <a:off x="4904736" y="1861738"/>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7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711" name="Google Shape;711;p13"/>
          <p:cNvSpPr txBox="1">
            <a:spLocks noGrp="1"/>
          </p:cNvSpPr>
          <p:nvPr>
            <p:ph type="subTitle" idx="7"/>
          </p:nvPr>
        </p:nvSpPr>
        <p:spPr>
          <a:xfrm>
            <a:off x="1975600"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2" name="Google Shape;712;p13"/>
          <p:cNvSpPr txBox="1">
            <a:spLocks noGrp="1"/>
          </p:cNvSpPr>
          <p:nvPr>
            <p:ph type="subTitle" idx="8"/>
          </p:nvPr>
        </p:nvSpPr>
        <p:spPr>
          <a:xfrm>
            <a:off x="1975600"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3" name="Google Shape;713;p13"/>
          <p:cNvSpPr txBox="1">
            <a:spLocks noGrp="1"/>
          </p:cNvSpPr>
          <p:nvPr>
            <p:ph type="subTitle" idx="9"/>
          </p:nvPr>
        </p:nvSpPr>
        <p:spPr>
          <a:xfrm>
            <a:off x="5831075" y="34239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4" name="Google Shape;714;p13"/>
          <p:cNvSpPr txBox="1">
            <a:spLocks noGrp="1"/>
          </p:cNvSpPr>
          <p:nvPr>
            <p:ph type="subTitle" idx="13"/>
          </p:nvPr>
        </p:nvSpPr>
        <p:spPr>
          <a:xfrm>
            <a:off x="5831075" y="30631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sp>
        <p:nvSpPr>
          <p:cNvPr id="715" name="Google Shape;715;p13"/>
          <p:cNvSpPr txBox="1">
            <a:spLocks noGrp="1"/>
          </p:cNvSpPr>
          <p:nvPr>
            <p:ph type="subTitle" idx="14"/>
          </p:nvPr>
        </p:nvSpPr>
        <p:spPr>
          <a:xfrm>
            <a:off x="5831075" y="2093675"/>
            <a:ext cx="2409600" cy="467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subTitle" idx="15"/>
          </p:nvPr>
        </p:nvSpPr>
        <p:spPr>
          <a:xfrm>
            <a:off x="5831075" y="1732878"/>
            <a:ext cx="2409600" cy="300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000"/>
              <a:buFont typeface="Play"/>
              <a:buNone/>
              <a:defRPr sz="2000" b="1">
                <a:latin typeface="Play"/>
                <a:ea typeface="Play"/>
                <a:cs typeface="Play"/>
                <a:sym typeface="Play"/>
              </a:defRPr>
            </a:lvl1pPr>
            <a:lvl2pPr lvl="1" rtl="0">
              <a:lnSpc>
                <a:spcPct val="100000"/>
              </a:lnSpc>
              <a:spcBef>
                <a:spcPts val="0"/>
              </a:spcBef>
              <a:spcAft>
                <a:spcPts val="0"/>
              </a:spcAft>
              <a:buSzPts val="2000"/>
              <a:buFont typeface="Play"/>
              <a:buNone/>
              <a:defRPr sz="2000" b="1">
                <a:latin typeface="Play"/>
                <a:ea typeface="Play"/>
                <a:cs typeface="Play"/>
                <a:sym typeface="Play"/>
              </a:defRPr>
            </a:lvl2pPr>
            <a:lvl3pPr lvl="2" rtl="0">
              <a:lnSpc>
                <a:spcPct val="100000"/>
              </a:lnSpc>
              <a:spcBef>
                <a:spcPts val="0"/>
              </a:spcBef>
              <a:spcAft>
                <a:spcPts val="0"/>
              </a:spcAft>
              <a:buSzPts val="2000"/>
              <a:buFont typeface="Play"/>
              <a:buNone/>
              <a:defRPr sz="2000" b="1">
                <a:latin typeface="Play"/>
                <a:ea typeface="Play"/>
                <a:cs typeface="Play"/>
                <a:sym typeface="Play"/>
              </a:defRPr>
            </a:lvl3pPr>
            <a:lvl4pPr lvl="3" rtl="0">
              <a:lnSpc>
                <a:spcPct val="100000"/>
              </a:lnSpc>
              <a:spcBef>
                <a:spcPts val="0"/>
              </a:spcBef>
              <a:spcAft>
                <a:spcPts val="0"/>
              </a:spcAft>
              <a:buSzPts val="2000"/>
              <a:buFont typeface="Play"/>
              <a:buNone/>
              <a:defRPr sz="2000" b="1">
                <a:latin typeface="Play"/>
                <a:ea typeface="Play"/>
                <a:cs typeface="Play"/>
                <a:sym typeface="Play"/>
              </a:defRPr>
            </a:lvl4pPr>
            <a:lvl5pPr lvl="4" rtl="0">
              <a:lnSpc>
                <a:spcPct val="100000"/>
              </a:lnSpc>
              <a:spcBef>
                <a:spcPts val="0"/>
              </a:spcBef>
              <a:spcAft>
                <a:spcPts val="0"/>
              </a:spcAft>
              <a:buSzPts val="2000"/>
              <a:buFont typeface="Play"/>
              <a:buNone/>
              <a:defRPr sz="2000" b="1">
                <a:latin typeface="Play"/>
                <a:ea typeface="Play"/>
                <a:cs typeface="Play"/>
                <a:sym typeface="Play"/>
              </a:defRPr>
            </a:lvl5pPr>
            <a:lvl6pPr lvl="5" rtl="0">
              <a:lnSpc>
                <a:spcPct val="100000"/>
              </a:lnSpc>
              <a:spcBef>
                <a:spcPts val="0"/>
              </a:spcBef>
              <a:spcAft>
                <a:spcPts val="0"/>
              </a:spcAft>
              <a:buSzPts val="2000"/>
              <a:buFont typeface="Play"/>
              <a:buNone/>
              <a:defRPr sz="2000" b="1">
                <a:latin typeface="Play"/>
                <a:ea typeface="Play"/>
                <a:cs typeface="Play"/>
                <a:sym typeface="Play"/>
              </a:defRPr>
            </a:lvl6pPr>
            <a:lvl7pPr lvl="6" rtl="0">
              <a:lnSpc>
                <a:spcPct val="100000"/>
              </a:lnSpc>
              <a:spcBef>
                <a:spcPts val="0"/>
              </a:spcBef>
              <a:spcAft>
                <a:spcPts val="0"/>
              </a:spcAft>
              <a:buSzPts val="2000"/>
              <a:buFont typeface="Play"/>
              <a:buNone/>
              <a:defRPr sz="2000" b="1">
                <a:latin typeface="Play"/>
                <a:ea typeface="Play"/>
                <a:cs typeface="Play"/>
                <a:sym typeface="Play"/>
              </a:defRPr>
            </a:lvl7pPr>
            <a:lvl8pPr lvl="7" rtl="0">
              <a:lnSpc>
                <a:spcPct val="100000"/>
              </a:lnSpc>
              <a:spcBef>
                <a:spcPts val="0"/>
              </a:spcBef>
              <a:spcAft>
                <a:spcPts val="0"/>
              </a:spcAft>
              <a:buSzPts val="2000"/>
              <a:buFont typeface="Play"/>
              <a:buNone/>
              <a:defRPr sz="2000" b="1">
                <a:latin typeface="Play"/>
                <a:ea typeface="Play"/>
                <a:cs typeface="Play"/>
                <a:sym typeface="Play"/>
              </a:defRPr>
            </a:lvl8pPr>
            <a:lvl9pPr lvl="8" rtl="0">
              <a:lnSpc>
                <a:spcPct val="100000"/>
              </a:lnSpc>
              <a:spcBef>
                <a:spcPts val="0"/>
              </a:spcBef>
              <a:spcAft>
                <a:spcPts val="0"/>
              </a:spcAft>
              <a:buSzPts val="2000"/>
              <a:buFont typeface="Play"/>
              <a:buNone/>
              <a:defRPr sz="2000" b="1">
                <a:latin typeface="Play"/>
                <a:ea typeface="Play"/>
                <a:cs typeface="Play"/>
                <a:sym typeface="Play"/>
              </a:defRPr>
            </a:lvl9pPr>
          </a:lstStyle>
          <a:p>
            <a:endParaRPr/>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rot="10800000" flipH="1">
              <a:off x="8754318" y="-2137135"/>
              <a:ext cx="490583" cy="5831511"/>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rot="-5400000">
              <a:off x="8403006" y="1365179"/>
              <a:ext cx="714890"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rot="-8116073">
              <a:off x="1306773" y="3769020"/>
              <a:ext cx="2356744" cy="1918711"/>
            </a:xfrm>
            <a:custGeom>
              <a:avLst/>
              <a:gdLst/>
              <a:ahLst/>
              <a:cxnLst/>
              <a:rect l="l" t="t" r="r" b="b"/>
              <a:pathLst>
                <a:path w="42402" h="34521" fill="none" extrusionOk="0">
                  <a:moveTo>
                    <a:pt x="0" y="34520"/>
                  </a:moveTo>
                  <a:lnTo>
                    <a:pt x="24093" y="10428"/>
                  </a:lnTo>
                  <a:lnTo>
                    <a:pt x="31954" y="10428"/>
                  </a:lnTo>
                  <a:lnTo>
                    <a:pt x="42402" y="0"/>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rot="5400000">
              <a:off x="851178" y="4503372"/>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1225"/>
        <p:cNvGrpSpPr/>
        <p:nvPr/>
      </p:nvGrpSpPr>
      <p:grpSpPr>
        <a:xfrm>
          <a:off x="0" y="0"/>
          <a:ext cx="0" cy="0"/>
          <a:chOff x="0" y="0"/>
          <a:chExt cx="0" cy="0"/>
        </a:xfrm>
      </p:grpSpPr>
      <p:sp>
        <p:nvSpPr>
          <p:cNvPr id="1226" name="Google Shape;1226;p19"/>
          <p:cNvSpPr txBox="1">
            <a:spLocks noGrp="1"/>
          </p:cNvSpPr>
          <p:nvPr>
            <p:ph type="title"/>
          </p:nvPr>
        </p:nvSpPr>
        <p:spPr>
          <a:xfrm>
            <a:off x="4201387" y="1214700"/>
            <a:ext cx="4222200" cy="959100"/>
          </a:xfrm>
          <a:prstGeom prst="rect">
            <a:avLst/>
          </a:prstGeom>
        </p:spPr>
        <p:txBody>
          <a:bodyPr spcFirstLastPara="1" wrap="square" lIns="91425" tIns="91425" rIns="91425" bIns="91425" anchor="t" anchorCtr="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a:endParaRPr/>
          </a:p>
        </p:txBody>
      </p:sp>
      <p:sp>
        <p:nvSpPr>
          <p:cNvPr id="1227" name="Google Shape;1227;p19"/>
          <p:cNvSpPr txBox="1">
            <a:spLocks noGrp="1"/>
          </p:cNvSpPr>
          <p:nvPr>
            <p:ph type="subTitle" idx="1"/>
          </p:nvPr>
        </p:nvSpPr>
        <p:spPr>
          <a:xfrm>
            <a:off x="4201387" y="2840075"/>
            <a:ext cx="4222200" cy="10407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700"/>
              <a:buNone/>
              <a:defRPr sz="1700"/>
            </a:lvl1pPr>
            <a:lvl2pPr lvl="1" algn="ctr" rtl="0">
              <a:lnSpc>
                <a:spcPct val="100000"/>
              </a:lnSpc>
              <a:spcBef>
                <a:spcPts val="0"/>
              </a:spcBef>
              <a:spcAft>
                <a:spcPts val="0"/>
              </a:spcAft>
              <a:buSzPts val="1700"/>
              <a:buNone/>
              <a:defRPr sz="1700"/>
            </a:lvl2pPr>
            <a:lvl3pPr lvl="2" algn="ctr" rtl="0">
              <a:lnSpc>
                <a:spcPct val="100000"/>
              </a:lnSpc>
              <a:spcBef>
                <a:spcPts val="0"/>
              </a:spcBef>
              <a:spcAft>
                <a:spcPts val="0"/>
              </a:spcAft>
              <a:buSzPts val="1700"/>
              <a:buNone/>
              <a:defRPr sz="1700"/>
            </a:lvl3pPr>
            <a:lvl4pPr lvl="3" algn="ctr" rtl="0">
              <a:lnSpc>
                <a:spcPct val="100000"/>
              </a:lnSpc>
              <a:spcBef>
                <a:spcPts val="0"/>
              </a:spcBef>
              <a:spcAft>
                <a:spcPts val="0"/>
              </a:spcAft>
              <a:buSzPts val="1700"/>
              <a:buNone/>
              <a:defRPr sz="1700"/>
            </a:lvl4pPr>
            <a:lvl5pPr lvl="4" algn="ctr" rtl="0">
              <a:lnSpc>
                <a:spcPct val="100000"/>
              </a:lnSpc>
              <a:spcBef>
                <a:spcPts val="0"/>
              </a:spcBef>
              <a:spcAft>
                <a:spcPts val="0"/>
              </a:spcAft>
              <a:buSzPts val="1700"/>
              <a:buNone/>
              <a:defRPr sz="1700"/>
            </a:lvl5pPr>
            <a:lvl6pPr lvl="5" algn="ctr" rtl="0">
              <a:lnSpc>
                <a:spcPct val="100000"/>
              </a:lnSpc>
              <a:spcBef>
                <a:spcPts val="0"/>
              </a:spcBef>
              <a:spcAft>
                <a:spcPts val="0"/>
              </a:spcAft>
              <a:buSzPts val="1700"/>
              <a:buNone/>
              <a:defRPr sz="1700"/>
            </a:lvl6pPr>
            <a:lvl7pPr lvl="6" algn="ctr" rtl="0">
              <a:lnSpc>
                <a:spcPct val="100000"/>
              </a:lnSpc>
              <a:spcBef>
                <a:spcPts val="0"/>
              </a:spcBef>
              <a:spcAft>
                <a:spcPts val="0"/>
              </a:spcAft>
              <a:buSzPts val="1700"/>
              <a:buNone/>
              <a:defRPr sz="1700"/>
            </a:lvl7pPr>
            <a:lvl8pPr lvl="7" algn="ctr" rtl="0">
              <a:lnSpc>
                <a:spcPct val="100000"/>
              </a:lnSpc>
              <a:spcBef>
                <a:spcPts val="0"/>
              </a:spcBef>
              <a:spcAft>
                <a:spcPts val="0"/>
              </a:spcAft>
              <a:buSzPts val="1700"/>
              <a:buNone/>
              <a:defRPr sz="1700"/>
            </a:lvl8pPr>
            <a:lvl9pPr lvl="8" algn="ctr" rtl="0">
              <a:lnSpc>
                <a:spcPct val="100000"/>
              </a:lnSpc>
              <a:spcBef>
                <a:spcPts val="0"/>
              </a:spcBef>
              <a:spcAft>
                <a:spcPts val="0"/>
              </a:spcAft>
              <a:buSzPts val="1700"/>
              <a:buNone/>
              <a:defRPr sz="1700"/>
            </a:lvl9pPr>
          </a:lstStyle>
          <a:p>
            <a:endParaRPr/>
          </a:p>
        </p:txBody>
      </p:sp>
      <p:grpSp>
        <p:nvGrpSpPr>
          <p:cNvPr id="1228" name="Google Shape;1228;p19"/>
          <p:cNvGrpSpPr/>
          <p:nvPr/>
        </p:nvGrpSpPr>
        <p:grpSpPr>
          <a:xfrm rot="5400000" flipH="1">
            <a:off x="-675675" y="-1922624"/>
            <a:ext cx="4222888" cy="4088811"/>
            <a:chOff x="8129425" y="2555026"/>
            <a:chExt cx="4222888" cy="4088811"/>
          </a:xfrm>
        </p:grpSpPr>
        <p:sp>
          <p:nvSpPr>
            <p:cNvPr id="1229" name="Google Shape;1229;p1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9"/>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9"/>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9"/>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9"/>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19"/>
          <p:cNvGrpSpPr/>
          <p:nvPr/>
        </p:nvGrpSpPr>
        <p:grpSpPr>
          <a:xfrm>
            <a:off x="-219775" y="3849186"/>
            <a:ext cx="3769563" cy="11358057"/>
            <a:chOff x="-2722250" y="-1079764"/>
            <a:chExt cx="3769563" cy="11358057"/>
          </a:xfrm>
        </p:grpSpPr>
        <p:sp>
          <p:nvSpPr>
            <p:cNvPr id="1238" name="Google Shape;1238;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19"/>
          <p:cNvGrpSpPr/>
          <p:nvPr/>
        </p:nvGrpSpPr>
        <p:grpSpPr>
          <a:xfrm rot="10800000">
            <a:off x="-1565550" y="2976149"/>
            <a:ext cx="2504551" cy="4575301"/>
            <a:chOff x="8430775" y="-2181926"/>
            <a:chExt cx="2504551" cy="4575301"/>
          </a:xfrm>
        </p:grpSpPr>
        <p:sp>
          <p:nvSpPr>
            <p:cNvPr id="1253" name="Google Shape;1253;p19"/>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9"/>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9"/>
            <p:cNvSpPr/>
            <p:nvPr/>
          </p:nvSpPr>
          <p:spPr>
            <a:xfrm rot="10800000">
              <a:off x="8538272" y="-2181926"/>
              <a:ext cx="2397054" cy="4463204"/>
            </a:xfrm>
            <a:custGeom>
              <a:avLst/>
              <a:gdLst/>
              <a:ahLst/>
              <a:cxnLst/>
              <a:rect l="l" t="t" r="r" b="b"/>
              <a:pathLst>
                <a:path w="37473" h="69773" fill="none" extrusionOk="0">
                  <a:moveTo>
                    <a:pt x="0" y="69773"/>
                  </a:moveTo>
                  <a:lnTo>
                    <a:pt x="30223" y="39550"/>
                  </a:lnTo>
                  <a:lnTo>
                    <a:pt x="30223" y="7230"/>
                  </a:lnTo>
                  <a:lnTo>
                    <a:pt x="37473" y="1"/>
                  </a:lnTo>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9"/>
            <p:cNvSpPr/>
            <p:nvPr/>
          </p:nvSpPr>
          <p:spPr>
            <a:xfrm>
              <a:off x="8430775" y="2242775"/>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19"/>
          <p:cNvGrpSpPr/>
          <p:nvPr/>
        </p:nvGrpSpPr>
        <p:grpSpPr>
          <a:xfrm flipH="1">
            <a:off x="-1393950" y="-10219564"/>
            <a:ext cx="3769563" cy="11358057"/>
            <a:chOff x="-2722250" y="-1079764"/>
            <a:chExt cx="3769563" cy="11358057"/>
          </a:xfrm>
        </p:grpSpPr>
        <p:sp>
          <p:nvSpPr>
            <p:cNvPr id="1258" name="Google Shape;1258;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9"/>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9"/>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9"/>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9"/>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9"/>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9"/>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9"/>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230"/>
        <p:cNvGrpSpPr/>
        <p:nvPr/>
      </p:nvGrpSpPr>
      <p:grpSpPr>
        <a:xfrm>
          <a:off x="0" y="0"/>
          <a:ext cx="0" cy="0"/>
          <a:chOff x="0" y="0"/>
          <a:chExt cx="0" cy="0"/>
        </a:xfrm>
      </p:grpSpPr>
      <p:sp>
        <p:nvSpPr>
          <p:cNvPr id="2231" name="Google Shape;2231;p34"/>
          <p:cNvSpPr txBox="1">
            <a:spLocks noGrp="1"/>
          </p:cNvSpPr>
          <p:nvPr>
            <p:ph type="title"/>
          </p:nvPr>
        </p:nvSpPr>
        <p:spPr>
          <a:xfrm>
            <a:off x="2832750" y="621225"/>
            <a:ext cx="3478500" cy="7776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2232" name="Google Shape;2232;p34"/>
          <p:cNvGrpSpPr/>
          <p:nvPr/>
        </p:nvGrpSpPr>
        <p:grpSpPr>
          <a:xfrm rot="10800000" flipH="1">
            <a:off x="-1947251" y="-2064042"/>
            <a:ext cx="3721951" cy="12135923"/>
            <a:chOff x="-3170262" y="3452177"/>
            <a:chExt cx="3721951" cy="12135923"/>
          </a:xfrm>
        </p:grpSpPr>
        <p:sp>
          <p:nvSpPr>
            <p:cNvPr id="2233" name="Google Shape;2233;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34"/>
          <p:cNvGrpSpPr/>
          <p:nvPr/>
        </p:nvGrpSpPr>
        <p:grpSpPr>
          <a:xfrm rot="10800000">
            <a:off x="-2665901" y="-1468542"/>
            <a:ext cx="3721951" cy="12135923"/>
            <a:chOff x="-3170262" y="3452177"/>
            <a:chExt cx="3721951" cy="12135923"/>
          </a:xfrm>
        </p:grpSpPr>
        <p:sp>
          <p:nvSpPr>
            <p:cNvPr id="2290" name="Google Shape;2290;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2346;p34"/>
          <p:cNvGrpSpPr/>
          <p:nvPr/>
        </p:nvGrpSpPr>
        <p:grpSpPr>
          <a:xfrm flipH="1">
            <a:off x="7369299" y="-4760179"/>
            <a:ext cx="3721951" cy="12135923"/>
            <a:chOff x="-3170262" y="3452177"/>
            <a:chExt cx="3721951" cy="12135923"/>
          </a:xfrm>
        </p:grpSpPr>
        <p:sp>
          <p:nvSpPr>
            <p:cNvPr id="2347" name="Google Shape;2347;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34"/>
          <p:cNvGrpSpPr/>
          <p:nvPr/>
        </p:nvGrpSpPr>
        <p:grpSpPr>
          <a:xfrm>
            <a:off x="8087949" y="-5355679"/>
            <a:ext cx="3721951" cy="12135923"/>
            <a:chOff x="-3170262" y="3452177"/>
            <a:chExt cx="3721951" cy="12135923"/>
          </a:xfrm>
        </p:grpSpPr>
        <p:sp>
          <p:nvSpPr>
            <p:cNvPr id="2404" name="Google Shape;2404;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4"/>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4"/>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4"/>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4"/>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4"/>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4"/>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4"/>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4"/>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4"/>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4"/>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4"/>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4"/>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4"/>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4"/>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4"/>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4"/>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4"/>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4"/>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4"/>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4"/>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4"/>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4"/>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4"/>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4"/>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4"/>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4"/>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4"/>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4"/>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34"/>
          <p:cNvSpPr txBox="1"/>
          <p:nvPr/>
        </p:nvSpPr>
        <p:spPr>
          <a:xfrm>
            <a:off x="2832750" y="3481875"/>
            <a:ext cx="3478500" cy="67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lang="en" sz="1200" b="1">
                <a:solidFill>
                  <a:schemeClr val="accent1"/>
                </a:solidFill>
                <a:uFill>
                  <a:noFill/>
                </a:uFill>
                <a:latin typeface="Source Sans Pro"/>
                <a:ea typeface="Source Sans Pro"/>
                <a:cs typeface="Source Sans Pro"/>
                <a:sym typeface="Source Sans Pro"/>
                <a:hlinkClick r:id="rId2">
                  <a:extLst>
                    <a:ext uri="{A12FA001-AC4F-418D-AE19-62706E023703}">
                      <ahyp:hlinkClr xmlns:ahyp="http://schemas.microsoft.com/office/drawing/2018/hyperlinkcolor" val="tx"/>
                    </a:ext>
                  </a:extLst>
                </a:hlinkClick>
              </a:rPr>
              <a:t>Slidesgo</a:t>
            </a:r>
            <a:r>
              <a:rPr lang="en" sz="1200">
                <a:solidFill>
                  <a:schemeClr val="lt1"/>
                </a:solidFill>
                <a:latin typeface="Source Sans Pro"/>
                <a:ea typeface="Source Sans Pro"/>
                <a:cs typeface="Source Sans Pro"/>
                <a:sym typeface="Source Sans Pro"/>
              </a:rPr>
              <a:t>, including icons by </a:t>
            </a:r>
            <a:r>
              <a:rPr lang="en" sz="1200" b="1">
                <a:solidFill>
                  <a:schemeClr val="accent1"/>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lang="en" sz="1200" b="1">
                <a:solidFill>
                  <a:schemeClr val="accent1"/>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Freepik</a:t>
            </a:r>
            <a:endParaRPr sz="1200">
              <a:solidFill>
                <a:schemeClr val="lt1"/>
              </a:solidFill>
              <a:latin typeface="Source Sans Pro"/>
              <a:ea typeface="Source Sans Pro"/>
              <a:cs typeface="Source Sans Pro"/>
              <a:sym typeface="Source Sans Pro"/>
            </a:endParaRPr>
          </a:p>
        </p:txBody>
      </p:sp>
      <p:sp>
        <p:nvSpPr>
          <p:cNvPr id="2461" name="Google Shape;2461;p34"/>
          <p:cNvSpPr txBox="1">
            <a:spLocks noGrp="1"/>
          </p:cNvSpPr>
          <p:nvPr>
            <p:ph type="subTitle" idx="1"/>
          </p:nvPr>
        </p:nvSpPr>
        <p:spPr>
          <a:xfrm>
            <a:off x="2832750" y="2720657"/>
            <a:ext cx="3478500" cy="8775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1pPr>
            <a:lvl2pPr lvl="1"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Clr>
                <a:schemeClr val="lt2"/>
              </a:buClr>
              <a:buSzPts val="1600"/>
              <a:buFont typeface="Source Sans Pro SemiBold"/>
              <a:buNone/>
              <a:defRPr sz="1600">
                <a:solidFill>
                  <a:schemeClr val="lt2"/>
                </a:solidFill>
                <a:latin typeface="Source Sans Pro SemiBold"/>
                <a:ea typeface="Source Sans Pro SemiBold"/>
                <a:cs typeface="Source Sans Pro SemiBold"/>
                <a:sym typeface="Source Sans Pro SemiBold"/>
              </a:defRPr>
            </a:lvl9pPr>
          </a:lstStyle>
          <a:p>
            <a:endParaRPr/>
          </a:p>
        </p:txBody>
      </p:sp>
      <p:sp>
        <p:nvSpPr>
          <p:cNvPr id="2462" name="Google Shape;2462;p34"/>
          <p:cNvSpPr txBox="1">
            <a:spLocks noGrp="1"/>
          </p:cNvSpPr>
          <p:nvPr>
            <p:ph type="subTitle" idx="2"/>
          </p:nvPr>
        </p:nvSpPr>
        <p:spPr>
          <a:xfrm>
            <a:off x="2832750" y="4227600"/>
            <a:ext cx="3478500" cy="2721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1pPr>
            <a:lvl2pPr lvl="1"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2pPr>
            <a:lvl3pPr lvl="2"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3pPr>
            <a:lvl4pPr lvl="3"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4pPr>
            <a:lvl5pPr lvl="4"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5pPr>
            <a:lvl6pPr lvl="5"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6pPr>
            <a:lvl7pPr lvl="6"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7pPr>
            <a:lvl8pPr lvl="7"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8pPr>
            <a:lvl9pPr lvl="8" algn="ctr" rtl="0">
              <a:lnSpc>
                <a:spcPct val="100000"/>
              </a:lnSpc>
              <a:spcBef>
                <a:spcPts val="0"/>
              </a:spcBef>
              <a:spcAft>
                <a:spcPts val="0"/>
              </a:spcAft>
              <a:buSzPts val="1200"/>
              <a:buFont typeface="Source Sans Pro SemiBold"/>
              <a:buNone/>
              <a:defRPr sz="1200">
                <a:latin typeface="Source Sans Pro SemiBold"/>
                <a:ea typeface="Source Sans Pro SemiBold"/>
                <a:cs typeface="Source Sans Pro SemiBold"/>
                <a:sym typeface="Source Sans Pro Semi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463"/>
        <p:cNvGrpSpPr/>
        <p:nvPr/>
      </p:nvGrpSpPr>
      <p:grpSpPr>
        <a:xfrm>
          <a:off x="0" y="0"/>
          <a:ext cx="0" cy="0"/>
          <a:chOff x="0" y="0"/>
          <a:chExt cx="0" cy="0"/>
        </a:xfrm>
      </p:grpSpPr>
      <p:sp>
        <p:nvSpPr>
          <p:cNvPr id="2464" name="Google Shape;2464;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cxnSp>
        <p:nvCxnSpPr>
          <p:cNvPr id="2465" name="Google Shape;2465;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5"/>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5"/>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5"/>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5"/>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5"/>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5"/>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5"/>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0" name="Google Shape;2490;p35"/>
          <p:cNvGrpSpPr/>
          <p:nvPr/>
        </p:nvGrpSpPr>
        <p:grpSpPr>
          <a:xfrm rot="10800000" flipH="1">
            <a:off x="8591775" y="-1202836"/>
            <a:ext cx="4222888" cy="4088811"/>
            <a:chOff x="8129425" y="2555026"/>
            <a:chExt cx="4222888" cy="4088811"/>
          </a:xfrm>
        </p:grpSpPr>
        <p:sp>
          <p:nvSpPr>
            <p:cNvPr id="2491" name="Google Shape;2491;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5"/>
            <p:cNvSpPr/>
            <p:nvPr/>
          </p:nvSpPr>
          <p:spPr>
            <a:xfrm>
              <a:off x="8263502" y="2555026"/>
              <a:ext cx="4088811" cy="4088811"/>
            </a:xfrm>
            <a:custGeom>
              <a:avLst/>
              <a:gdLst/>
              <a:ahLst/>
              <a:cxnLst/>
              <a:rect l="l" t="t" r="r" b="b"/>
              <a:pathLst>
                <a:path w="21100" h="21100" fill="none" extrusionOk="0">
                  <a:moveTo>
                    <a:pt x="21100" y="21099"/>
                  </a:moveTo>
                  <a:lnTo>
                    <a:pt x="1" y="21099"/>
                  </a:lnTo>
                  <a:lnTo>
                    <a:pt x="1" y="3911"/>
                  </a:lnTo>
                  <a:lnTo>
                    <a:pt x="3809" y="0"/>
                  </a:lnTo>
                  <a:lnTo>
                    <a:pt x="21100" y="0"/>
                  </a:lnTo>
                  <a:close/>
                </a:path>
              </a:pathLst>
            </a:custGeom>
            <a:noFill/>
            <a:ln w="28575" cap="flat" cmpd="sng">
              <a:solidFill>
                <a:schemeClr val="accent1"/>
              </a:solidFill>
              <a:prstDash val="solid"/>
              <a:miter lim="20365"/>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5"/>
            <p:cNvSpPr/>
            <p:nvPr/>
          </p:nvSpPr>
          <p:spPr>
            <a:xfrm rot="-5400000">
              <a:off x="8064107" y="3895031"/>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5"/>
            <p:cNvSpPr/>
            <p:nvPr/>
          </p:nvSpPr>
          <p:spPr>
            <a:xfrm rot="-5400000">
              <a:off x="8064107" y="485406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5"/>
            <p:cNvSpPr/>
            <p:nvPr/>
          </p:nvSpPr>
          <p:spPr>
            <a:xfrm rot="-5400000">
              <a:off x="8064107" y="5813119"/>
              <a:ext cx="398786"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5"/>
            <p:cNvSpPr/>
            <p:nvPr/>
          </p:nvSpPr>
          <p:spPr>
            <a:xfrm rot="-5400000">
              <a:off x="824987" y="35923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5"/>
            <p:cNvSpPr/>
            <p:nvPr/>
          </p:nvSpPr>
          <p:spPr>
            <a:xfrm rot="-5400000">
              <a:off x="824987" y="961514"/>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5"/>
            <p:cNvSpPr/>
            <p:nvPr/>
          </p:nvSpPr>
          <p:spPr>
            <a:xfrm rot="-5400000">
              <a:off x="824987" y="76075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5"/>
            <p:cNvSpPr/>
            <p:nvPr/>
          </p:nvSpPr>
          <p:spPr>
            <a:xfrm rot="-5400000">
              <a:off x="824987" y="55999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9" name="Google Shape;2509;p35"/>
          <p:cNvSpPr/>
          <p:nvPr/>
        </p:nvSpPr>
        <p:spPr>
          <a:xfrm>
            <a:off x="577225" y="-591925"/>
            <a:ext cx="676500" cy="3240600"/>
          </a:xfrm>
          <a:custGeom>
            <a:avLst/>
            <a:gdLst/>
            <a:ahLst/>
            <a:cxnLst/>
            <a:rect l="l" t="t" r="r" b="b"/>
            <a:pathLst>
              <a:path w="27060" h="129624" extrusionOk="0">
                <a:moveTo>
                  <a:pt x="0" y="0"/>
                </a:moveTo>
                <a:lnTo>
                  <a:pt x="0" y="101874"/>
                </a:lnTo>
                <a:lnTo>
                  <a:pt x="27060" y="129624"/>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0" name="Google Shape;2510;p35"/>
          <p:cNvSpPr/>
          <p:nvPr/>
        </p:nvSpPr>
        <p:spPr>
          <a:xfrm>
            <a:off x="1238289" y="2620086"/>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1" name="Google Shape;2511;p35"/>
          <p:cNvCxnSpPr/>
          <p:nvPr/>
        </p:nvCxnSpPr>
        <p:spPr>
          <a:xfrm rot="10800000">
            <a:off x="8860050" y="3165000"/>
            <a:ext cx="0" cy="230040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4" name="Google Shape;2514;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5"/>
            <p:cNvSpPr/>
            <p:nvPr/>
          </p:nvSpPr>
          <p:spPr>
            <a:xfrm>
              <a:off x="8202950" y="2093625"/>
              <a:ext cx="182750" cy="3113075"/>
            </a:xfrm>
            <a:custGeom>
              <a:avLst/>
              <a:gdLst/>
              <a:ahLst/>
              <a:cxnLst/>
              <a:rect l="l" t="t" r="r" b="b"/>
              <a:pathLst>
                <a:path w="7310" h="124523" extrusionOk="0">
                  <a:moveTo>
                    <a:pt x="6787" y="124523"/>
                  </a:moveTo>
                  <a:lnTo>
                    <a:pt x="7236" y="67122"/>
                  </a:lnTo>
                  <a:lnTo>
                    <a:pt x="0" y="57280"/>
                  </a:lnTo>
                  <a:lnTo>
                    <a:pt x="0" y="33256"/>
                  </a:lnTo>
                  <a:lnTo>
                    <a:pt x="7310" y="23088"/>
                  </a:lnTo>
                  <a:lnTo>
                    <a:pt x="7253" y="0"/>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6" name="Google Shape;2516;p35"/>
            <p:cNvSpPr/>
            <p:nvPr/>
          </p:nvSpPr>
          <p:spPr>
            <a:xfrm>
              <a:off x="8330489" y="1983213"/>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19" name="Google Shape;2519;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5"/>
            <p:cNvSpPr/>
            <p:nvPr/>
          </p:nvSpPr>
          <p:spPr>
            <a:xfrm>
              <a:off x="7779425" y="-97112"/>
              <a:ext cx="185750" cy="3804950"/>
            </a:xfrm>
            <a:custGeom>
              <a:avLst/>
              <a:gdLst/>
              <a:ahLst/>
              <a:cxnLst/>
              <a:rect l="l" t="t" r="r" b="b"/>
              <a:pathLst>
                <a:path w="7430" h="152198" extrusionOk="0">
                  <a:moveTo>
                    <a:pt x="7366" y="0"/>
                  </a:moveTo>
                  <a:lnTo>
                    <a:pt x="7430" y="96755"/>
                  </a:lnTo>
                  <a:lnTo>
                    <a:pt x="0" y="107019"/>
                  </a:lnTo>
                  <a:lnTo>
                    <a:pt x="8" y="152198"/>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21" name="Google Shape;2521;p35"/>
            <p:cNvSpPr/>
            <p:nvPr/>
          </p:nvSpPr>
          <p:spPr>
            <a:xfrm>
              <a:off x="7704114" y="3665554"/>
              <a:ext cx="150600" cy="1506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1" name="Google Shape;2541;p36"/>
            <p:cNvSpPr/>
            <p:nvPr/>
          </p:nvSpPr>
          <p:spPr>
            <a:xfrm>
              <a:off x="-438775"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254275"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241863" y="2856850"/>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544" name="Google Shape;2544;p36"/>
            <p:cNvSpPr/>
            <p:nvPr/>
          </p:nvSpPr>
          <p:spPr>
            <a:xfrm>
              <a:off x="-444950" y="4411175"/>
              <a:ext cx="1152000" cy="11544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260450" y="4596125"/>
              <a:ext cx="783000" cy="7845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89739" y="2746461"/>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dist="190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rot="-5400000">
              <a:off x="-6425973" y="2892399"/>
              <a:ext cx="11223689" cy="3548098"/>
            </a:xfrm>
            <a:custGeom>
              <a:avLst/>
              <a:gdLst/>
              <a:ahLst/>
              <a:cxnLst/>
              <a:rect l="l" t="t" r="r" b="b"/>
              <a:pathLst>
                <a:path w="68226" h="21568" fill="none" extrusionOk="0">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rot="-5400000">
              <a:off x="779166" y="3484700"/>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rot="-5400000">
              <a:off x="-363339" y="5689141"/>
              <a:ext cx="2553156" cy="268147"/>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rot="-5400000">
              <a:off x="-3866449" y="8223650"/>
              <a:ext cx="2556549" cy="268151"/>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rot="-5400000">
              <a:off x="-2722238" y="1390659"/>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rot="-5400000">
              <a:off x="-1331823" y="-1079764"/>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rot="-5400000">
              <a:off x="-413699" y="-829583"/>
              <a:ext cx="268147" cy="268147"/>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36"/>
          <p:cNvGrpSpPr/>
          <p:nvPr/>
        </p:nvGrpSpPr>
        <p:grpSpPr>
          <a:xfrm rot="-5400000" flipH="1">
            <a:off x="14326746" y="-8155174"/>
            <a:ext cx="5570272" cy="18162622"/>
            <a:chOff x="-3170262" y="3452177"/>
            <a:chExt cx="3721951" cy="12135923"/>
          </a:xfrm>
        </p:grpSpPr>
        <p:sp>
          <p:nvSpPr>
            <p:cNvPr id="2564" name="Google Shape;2564;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rot="10800000" flipH="1">
              <a:off x="-3118587" y="3494700"/>
              <a:ext cx="3535035" cy="8139899"/>
            </a:xfrm>
            <a:custGeom>
              <a:avLst/>
              <a:gdLst/>
              <a:ahLst/>
              <a:cxnLst/>
              <a:rect l="l" t="t" r="r" b="b"/>
              <a:pathLst>
                <a:path w="30611" h="70486" fill="none" extrusionOk="0">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rot="10800000" flipH="1">
              <a:off x="-3036246" y="7546946"/>
              <a:ext cx="115" cy="2140237"/>
            </a:xfrm>
            <a:custGeom>
              <a:avLst/>
              <a:gdLst/>
              <a:ahLst/>
              <a:cxnLst/>
              <a:rect l="l" t="t" r="r" b="b"/>
              <a:pathLst>
                <a:path w="1" h="18533" fill="none" extrusionOk="0">
                  <a:moveTo>
                    <a:pt x="1" y="0"/>
                  </a:moveTo>
                  <a:lnTo>
                    <a:pt x="1" y="18533"/>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rot="10800000" flipH="1">
              <a:off x="-3066849" y="6509634"/>
              <a:ext cx="115" cy="557550"/>
            </a:xfrm>
            <a:custGeom>
              <a:avLst/>
              <a:gdLst/>
              <a:ahLst/>
              <a:cxnLst/>
              <a:rect l="l" t="t" r="r" b="b"/>
              <a:pathLst>
                <a:path w="1" h="4828" fill="none" extrusionOk="0">
                  <a:moveTo>
                    <a:pt x="1" y="1"/>
                  </a:moveTo>
                  <a:lnTo>
                    <a:pt x="1" y="4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rot="10800000" flipH="1">
              <a:off x="-3043291" y="10468067"/>
              <a:ext cx="425784" cy="5061252"/>
            </a:xfrm>
            <a:custGeom>
              <a:avLst/>
              <a:gdLst/>
              <a:ahLst/>
              <a:cxnLst/>
              <a:rect l="l" t="t" r="r" b="b"/>
              <a:pathLst>
                <a:path w="3687" h="43827" fill="none" extrusionOk="0">
                  <a:moveTo>
                    <a:pt x="3687" y="0"/>
                  </a:moveTo>
                  <a:lnTo>
                    <a:pt x="0" y="3686"/>
                  </a:lnTo>
                  <a:lnTo>
                    <a:pt x="0" y="21099"/>
                  </a:lnTo>
                  <a:lnTo>
                    <a:pt x="3116" y="24235"/>
                  </a:lnTo>
                  <a:lnTo>
                    <a:pt x="3116" y="30528"/>
                  </a:lnTo>
                  <a:lnTo>
                    <a:pt x="448" y="33196"/>
                  </a:lnTo>
                  <a:lnTo>
                    <a:pt x="448" y="43827"/>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rot="10800000" flipH="1">
              <a:off x="-1354675" y="14357979"/>
              <a:ext cx="1771155" cy="1171339"/>
            </a:xfrm>
            <a:custGeom>
              <a:avLst/>
              <a:gdLst/>
              <a:ahLst/>
              <a:cxnLst/>
              <a:rect l="l" t="t" r="r" b="b"/>
              <a:pathLst>
                <a:path w="15337" h="10143" fill="none" extrusionOk="0">
                  <a:moveTo>
                    <a:pt x="1" y="0"/>
                  </a:moveTo>
                  <a:lnTo>
                    <a:pt x="4461" y="0"/>
                  </a:lnTo>
                  <a:lnTo>
                    <a:pt x="5724" y="1263"/>
                  </a:lnTo>
                  <a:lnTo>
                    <a:pt x="7353" y="1263"/>
                  </a:lnTo>
                  <a:lnTo>
                    <a:pt x="8554" y="61"/>
                  </a:lnTo>
                  <a:lnTo>
                    <a:pt x="15336" y="61"/>
                  </a:lnTo>
                  <a:lnTo>
                    <a:pt x="15336" y="10142"/>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rot="10800000" flipH="1">
              <a:off x="197669" y="9703588"/>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rot="10800000" flipH="1">
              <a:off x="197669" y="949190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rot="10800000" flipH="1">
              <a:off x="197669" y="9277912"/>
              <a:ext cx="244707" cy="333975"/>
            </a:xfrm>
            <a:custGeom>
              <a:avLst/>
              <a:gdLst/>
              <a:ahLst/>
              <a:cxnLst/>
              <a:rect l="l" t="t" r="r" b="b"/>
              <a:pathLst>
                <a:path w="2119" h="2892" extrusionOk="0">
                  <a:moveTo>
                    <a:pt x="2118" y="0"/>
                  </a:moveTo>
                  <a:lnTo>
                    <a:pt x="0" y="2037"/>
                  </a:lnTo>
                  <a:lnTo>
                    <a:pt x="0" y="2892"/>
                  </a:lnTo>
                  <a:lnTo>
                    <a:pt x="2118" y="835"/>
                  </a:lnTo>
                  <a:lnTo>
                    <a:pt x="2118"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rot="10800000" flipH="1">
              <a:off x="197669" y="9066228"/>
              <a:ext cx="244707" cy="334091"/>
            </a:xfrm>
            <a:custGeom>
              <a:avLst/>
              <a:gdLst/>
              <a:ahLst/>
              <a:cxnLst/>
              <a:rect l="l" t="t" r="r" b="b"/>
              <a:pathLst>
                <a:path w="2119" h="2893" extrusionOk="0">
                  <a:moveTo>
                    <a:pt x="2118" y="1"/>
                  </a:moveTo>
                  <a:lnTo>
                    <a:pt x="0" y="2037"/>
                  </a:lnTo>
                  <a:lnTo>
                    <a:pt x="0" y="2893"/>
                  </a:lnTo>
                  <a:lnTo>
                    <a:pt x="2118" y="83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rot="10800000" flipH="1">
              <a:off x="197669" y="8854545"/>
              <a:ext cx="244707" cy="334091"/>
            </a:xfrm>
            <a:custGeom>
              <a:avLst/>
              <a:gdLst/>
              <a:ahLst/>
              <a:cxnLst/>
              <a:rect l="l" t="t" r="r" b="b"/>
              <a:pathLst>
                <a:path w="2119" h="2893" extrusionOk="0">
                  <a:moveTo>
                    <a:pt x="2118" y="1"/>
                  </a:moveTo>
                  <a:lnTo>
                    <a:pt x="0" y="2058"/>
                  </a:lnTo>
                  <a:lnTo>
                    <a:pt x="0" y="2893"/>
                  </a:lnTo>
                  <a:lnTo>
                    <a:pt x="2118" y="856"/>
                  </a:lnTo>
                  <a:lnTo>
                    <a:pt x="2118" y="1"/>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rot="10800000" flipH="1">
              <a:off x="-2667042" y="4708190"/>
              <a:ext cx="169528" cy="6876983"/>
            </a:xfrm>
            <a:custGeom>
              <a:avLst/>
              <a:gdLst/>
              <a:ahLst/>
              <a:cxnLst/>
              <a:rect l="l" t="t" r="r" b="b"/>
              <a:pathLst>
                <a:path w="1468" h="59550" fill="none" extrusionOk="0">
                  <a:moveTo>
                    <a:pt x="1467" y="59549"/>
                  </a:moveTo>
                  <a:lnTo>
                    <a:pt x="1467" y="12749"/>
                  </a:lnTo>
                  <a:lnTo>
                    <a:pt x="1" y="11303"/>
                  </a:lnTo>
                  <a:lnTo>
                    <a:pt x="1" y="0"/>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rot="10800000" flipH="1">
              <a:off x="-2617614" y="13271394"/>
              <a:ext cx="115" cy="1655904"/>
            </a:xfrm>
            <a:custGeom>
              <a:avLst/>
              <a:gdLst/>
              <a:ahLst/>
              <a:cxnLst/>
              <a:rect l="l" t="t" r="r" b="b"/>
              <a:pathLst>
                <a:path w="1" h="14339" fill="none" extrusionOk="0">
                  <a:moveTo>
                    <a:pt x="1" y="1"/>
                  </a:moveTo>
                  <a:lnTo>
                    <a:pt x="1" y="14338"/>
                  </a:lnTo>
                </a:path>
              </a:pathLst>
            </a:custGeom>
            <a:noFill/>
            <a:ln w="28575" cap="rnd"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rot="-5400000">
              <a:off x="-740256" y="5261506"/>
              <a:ext cx="2315739"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rot="-5400000">
              <a:off x="62588" y="7086982"/>
              <a:ext cx="707751"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rot="-5400000">
              <a:off x="-552634"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rot="-5400000">
              <a:off x="157865"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rot="-5400000">
              <a:off x="-78968"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rot="-5400000">
              <a:off x="-315801" y="34521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rot="-5400000">
              <a:off x="-3391983" y="8655203"/>
              <a:ext cx="711592" cy="268151"/>
            </a:xfrm>
            <a:custGeom>
              <a:avLst/>
              <a:gdLst/>
              <a:ahLst/>
              <a:cxnLst/>
              <a:rect l="l" t="t" r="r" b="b"/>
              <a:pathLst>
                <a:path w="15520" h="1630" extrusionOk="0">
                  <a:moveTo>
                    <a:pt x="0" y="0"/>
                  </a:moveTo>
                  <a:lnTo>
                    <a:pt x="0" y="1629"/>
                  </a:lnTo>
                  <a:lnTo>
                    <a:pt x="15519" y="1629"/>
                  </a:lnTo>
                  <a:lnTo>
                    <a:pt x="15519"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rot="-5400000">
              <a:off x="357699" y="11552145"/>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rot="-5400000">
              <a:off x="357699" y="1273774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rot="-5400000">
              <a:off x="357699" y="12500629"/>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rot="-5400000">
              <a:off x="357699" y="12263508"/>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rot="-5400000">
              <a:off x="357699" y="1202638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rot="-5400000">
              <a:off x="357699" y="11789266"/>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rot="-5400000">
              <a:off x="357699" y="14299332"/>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rot="-5400000">
              <a:off x="-1413456"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rot="-5400000">
              <a:off x="-1128633" y="15470577"/>
              <a:ext cx="117523" cy="117523"/>
            </a:xfrm>
            <a:custGeom>
              <a:avLst/>
              <a:gdLst/>
              <a:ahLst/>
              <a:cxnLst/>
              <a:rect l="l" t="t" r="r" b="b"/>
              <a:pathLst>
                <a:path w="1630" h="1630" extrusionOk="0">
                  <a:moveTo>
                    <a:pt x="1" y="0"/>
                  </a:moveTo>
                  <a:lnTo>
                    <a:pt x="1" y="1629"/>
                  </a:lnTo>
                  <a:lnTo>
                    <a:pt x="1630" y="1629"/>
                  </a:lnTo>
                  <a:lnTo>
                    <a:pt x="1630" y="0"/>
                  </a:lnTo>
                  <a:close/>
                </a:path>
              </a:pathLst>
            </a:custGeom>
            <a:solidFill>
              <a:schemeClr val="accent1"/>
            </a:solidFill>
            <a:ln>
              <a:noFill/>
            </a:ln>
            <a:effectLst>
              <a:outerShdw blurRad="457200" dist="19050" algn="bl" rotWithShape="0">
                <a:schemeClr val="accen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0" name="Google Shape;2620;p36"/>
          <p:cNvSpPr/>
          <p:nvPr/>
        </p:nvSpPr>
        <p:spPr>
          <a:xfrm rot="10800000">
            <a:off x="7982776" y="-544214"/>
            <a:ext cx="267975" cy="1554325"/>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4" name="Google Shape;2624;p36"/>
            <p:cNvSpPr/>
            <p:nvPr/>
          </p:nvSpPr>
          <p:spPr>
            <a:xfrm rot="10800000">
              <a:off x="8342610" y="-1257510"/>
              <a:ext cx="531689" cy="3083936"/>
            </a:xfrm>
            <a:custGeom>
              <a:avLst/>
              <a:gdLst/>
              <a:ahLst/>
              <a:cxnLst/>
              <a:rect l="l" t="t" r="r" b="b"/>
              <a:pathLst>
                <a:path w="10719" h="62173" extrusionOk="0">
                  <a:moveTo>
                    <a:pt x="0" y="0"/>
                  </a:moveTo>
                  <a:lnTo>
                    <a:pt x="0" y="51453"/>
                  </a:lnTo>
                  <a:lnTo>
                    <a:pt x="10719" y="62173"/>
                  </a:lnTo>
                </a:path>
              </a:pathLst>
            </a:cu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sp>
        <p:sp>
          <p:nvSpPr>
            <p:cNvPr id="2625" name="Google Shape;2625;p36"/>
            <p:cNvSpPr/>
            <p:nvPr/>
          </p:nvSpPr>
          <p:spPr>
            <a:xfrm>
              <a:off x="8560275" y="1826425"/>
              <a:ext cx="1415100" cy="1417800"/>
            </a:xfrm>
            <a:prstGeom prst="rect">
              <a:avLst/>
            </a:prstGeom>
            <a:noFill/>
            <a:ln w="28575" cap="flat" cmpd="sng">
              <a:solidFill>
                <a:schemeClr val="accent1"/>
              </a:solidFill>
              <a:prstDash val="solid"/>
              <a:round/>
              <a:headEnd type="none" w="sm" len="sm"/>
              <a:tailEnd type="none" w="sm" len="sm"/>
            </a:ln>
            <a:effectLst>
              <a:outerShdw blurRad="128588"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6" name="Google Shape;2626;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rot="10800000">
            <a:off x="8193774" y="1010100"/>
            <a:ext cx="110400" cy="1104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sz="3300" b="1">
                <a:solidFill>
                  <a:schemeClr val="lt1"/>
                </a:solidFill>
                <a:latin typeface="Play"/>
                <a:ea typeface="Play"/>
                <a:cs typeface="Play"/>
                <a:sym typeface="Play"/>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65" r:id="rId5"/>
    <p:sldLayoutId id="2147483680" r:id="rId6"/>
    <p:sldLayoutId id="2147483681" r:id="rId7"/>
    <p:sldLayoutId id="214748368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6.jpe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3.emf"/></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37"/>
        <p:cNvGrpSpPr/>
        <p:nvPr/>
      </p:nvGrpSpPr>
      <p:grpSpPr>
        <a:xfrm>
          <a:off x="0" y="0"/>
          <a:ext cx="0" cy="0"/>
          <a:chOff x="0" y="0"/>
          <a:chExt cx="0" cy="0"/>
        </a:xfrm>
      </p:grpSpPr>
      <p:sp>
        <p:nvSpPr>
          <p:cNvPr id="2638" name="Google Shape;2638;p40"/>
          <p:cNvSpPr txBox="1">
            <a:spLocks noGrp="1"/>
          </p:cNvSpPr>
          <p:nvPr>
            <p:ph type="ctrTitle"/>
          </p:nvPr>
        </p:nvSpPr>
        <p:spPr>
          <a:xfrm>
            <a:off x="1282799" y="1031632"/>
            <a:ext cx="7399473" cy="354500"/>
          </a:xfrm>
          <a:prstGeom prst="rect">
            <a:avLst/>
          </a:prstGeom>
        </p:spPr>
        <p:txBody>
          <a:bodyPr spcFirstLastPara="1" wrap="square" lIns="91425" tIns="91425" rIns="91425" bIns="91425" anchor="t" anchorCtr="0">
            <a:noAutofit/>
          </a:bodyPr>
          <a:lstStyle/>
          <a:p>
            <a:r>
              <a:rPr lang="en" sz="2000" b="0" dirty="0">
                <a:solidFill>
                  <a:srgbClr val="FF8700"/>
                </a:solidFill>
              </a:rPr>
              <a:t>APPLIED COMPUTER SCIENCE &amp; ARTIFIAL INTELLIGENCE: </a:t>
            </a:r>
            <a:br>
              <a:rPr lang="en" sz="2800" b="0" dirty="0"/>
            </a:br>
            <a:r>
              <a:rPr lang="en" sz="2800" b="0" dirty="0"/>
              <a:t>  </a:t>
            </a:r>
            <a:br>
              <a:rPr lang="en" sz="4100" b="0" dirty="0">
                <a:solidFill>
                  <a:schemeClr val="tx1">
                    <a:lumMod val="50000"/>
                    <a:lumOff val="50000"/>
                  </a:schemeClr>
                </a:solidFill>
              </a:rPr>
            </a:br>
            <a:r>
              <a:rPr lang="en" sz="4100" b="0" dirty="0">
                <a:solidFill>
                  <a:schemeClr val="tx1">
                    <a:lumMod val="50000"/>
                    <a:lumOff val="50000"/>
                  </a:schemeClr>
                </a:solidFill>
              </a:rPr>
              <a:t>               </a:t>
            </a:r>
            <a:r>
              <a:rPr lang="en" sz="4100" b="0" dirty="0">
                <a:solidFill>
                  <a:schemeClr val="tx1">
                    <a:lumMod val="25000"/>
                    <a:lumOff val="75000"/>
                  </a:schemeClr>
                </a:solidFill>
              </a:rPr>
              <a:t>AI LAB PROJECT </a:t>
            </a:r>
            <a:br>
              <a:rPr lang="en-IT" sz="4000" dirty="0">
                <a:solidFill>
                  <a:schemeClr val="tx1">
                    <a:lumMod val="25000"/>
                    <a:lumOff val="75000"/>
                  </a:schemeClr>
                </a:solidFill>
              </a:rPr>
            </a:br>
            <a:endParaRPr b="0" dirty="0"/>
          </a:p>
        </p:txBody>
      </p:sp>
      <p:sp>
        <p:nvSpPr>
          <p:cNvPr id="2639" name="Google Shape;2639;p40"/>
          <p:cNvSpPr txBox="1">
            <a:spLocks noGrp="1"/>
          </p:cNvSpPr>
          <p:nvPr>
            <p:ph type="subTitle" idx="1"/>
          </p:nvPr>
        </p:nvSpPr>
        <p:spPr>
          <a:xfrm>
            <a:off x="2473424" y="7496139"/>
            <a:ext cx="4720800" cy="37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grpSp>
        <p:nvGrpSpPr>
          <p:cNvPr id="2641" name="Google Shape;2641;p40"/>
          <p:cNvGrpSpPr/>
          <p:nvPr/>
        </p:nvGrpSpPr>
        <p:grpSpPr>
          <a:xfrm rot="16200000">
            <a:off x="582418" y="3177552"/>
            <a:ext cx="3605119" cy="94701"/>
            <a:chOff x="2365175" y="3596070"/>
            <a:chExt cx="4447650" cy="135300"/>
          </a:xfrm>
        </p:grpSpPr>
        <p:sp>
          <p:nvSpPr>
            <p:cNvPr id="2642" name="Google Shape;2642;p40"/>
            <p:cNvSpPr/>
            <p:nvPr/>
          </p:nvSpPr>
          <p:spPr>
            <a:xfrm>
              <a:off x="236517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vert="wordArtVert"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6677525" y="359607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vert="wordArtVert" wrap="square" lIns="91425" tIns="91425" rIns="91425" bIns="91425" anchor="ctr" anchorCtr="0">
              <a:noAutofit/>
            </a:bodyPr>
            <a:lstStyle/>
            <a:p>
              <a:pPr marL="0" lvl="0" indent="0" algn="l" rtl="0">
                <a:spcBef>
                  <a:spcPts val="0"/>
                </a:spcBef>
                <a:spcAft>
                  <a:spcPts val="0"/>
                </a:spcAft>
                <a:buNone/>
              </a:pPr>
              <a:endParaRPr/>
            </a:p>
          </p:txBody>
        </p:sp>
        <p:cxnSp>
          <p:nvCxnSpPr>
            <p:cNvPr id="2644" name="Google Shape;2644;p40"/>
            <p:cNvCxnSpPr>
              <a:stCxn id="2642" idx="6"/>
              <a:endCxn id="2643" idx="2"/>
            </p:cNvCxnSpPr>
            <p:nvPr/>
          </p:nvCxnSpPr>
          <p:spPr>
            <a:xfrm>
              <a:off x="2500475" y="3663720"/>
              <a:ext cx="4177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 name="TextBox 1">
            <a:extLst>
              <a:ext uri="{FF2B5EF4-FFF2-40B4-BE49-F238E27FC236}">
                <a16:creationId xmlns:a16="http://schemas.microsoft.com/office/drawing/2014/main" id="{17EB2EFC-16A4-CE32-A4DE-82254120DCC3}"/>
              </a:ext>
            </a:extLst>
          </p:cNvPr>
          <p:cNvSpPr txBox="1"/>
          <p:nvPr/>
        </p:nvSpPr>
        <p:spPr>
          <a:xfrm>
            <a:off x="1280334" y="1707274"/>
            <a:ext cx="635880" cy="1345305"/>
          </a:xfrm>
          <a:prstGeom prst="rect">
            <a:avLst/>
          </a:prstGeom>
          <a:noFill/>
        </p:spPr>
        <p:txBody>
          <a:bodyPr vert="wordArtVert" wrap="none" rtlCol="0">
            <a:spAutoFit/>
          </a:bodyPr>
          <a:lstStyle/>
          <a:p>
            <a:r>
              <a:rPr lang="en-IT" sz="2700" b="1" dirty="0">
                <a:solidFill>
                  <a:srgbClr val="FF8700"/>
                </a:solidFill>
              </a:rPr>
              <a:t>A</a:t>
            </a:r>
            <a:r>
              <a:rPr lang="en-IT" sz="800" dirty="0">
                <a:solidFill>
                  <a:schemeClr val="tx1">
                    <a:lumMod val="25000"/>
                    <a:lumOff val="75000"/>
                  </a:schemeClr>
                </a:solidFill>
              </a:rPr>
              <a:t>LESSIO</a:t>
            </a:r>
          </a:p>
        </p:txBody>
      </p:sp>
      <p:sp>
        <p:nvSpPr>
          <p:cNvPr id="4" name="TextBox 3">
            <a:extLst>
              <a:ext uri="{FF2B5EF4-FFF2-40B4-BE49-F238E27FC236}">
                <a16:creationId xmlns:a16="http://schemas.microsoft.com/office/drawing/2014/main" id="{FA1C14E3-23F7-1FC0-8A06-E0F1AD259211}"/>
              </a:ext>
            </a:extLst>
          </p:cNvPr>
          <p:cNvSpPr txBox="1"/>
          <p:nvPr/>
        </p:nvSpPr>
        <p:spPr>
          <a:xfrm>
            <a:off x="1558939" y="1707274"/>
            <a:ext cx="635880" cy="2532226"/>
          </a:xfrm>
          <a:prstGeom prst="rect">
            <a:avLst/>
          </a:prstGeom>
          <a:noFill/>
        </p:spPr>
        <p:txBody>
          <a:bodyPr vert="wordArtVert" wrap="square" rtlCol="0">
            <a:spAutoFit/>
          </a:bodyPr>
          <a:lstStyle/>
          <a:p>
            <a:r>
              <a:rPr lang="en-IT" sz="2700" b="1" dirty="0">
                <a:solidFill>
                  <a:srgbClr val="FF8700"/>
                </a:solidFill>
              </a:rPr>
              <a:t>M</a:t>
            </a:r>
            <a:r>
              <a:rPr lang="en-IT" sz="800" dirty="0">
                <a:solidFill>
                  <a:schemeClr val="tx1">
                    <a:lumMod val="25000"/>
                    <a:lumOff val="75000"/>
                  </a:schemeClr>
                </a:solidFill>
              </a:rPr>
              <a:t>ARTINA</a:t>
            </a:r>
          </a:p>
        </p:txBody>
      </p:sp>
      <p:sp>
        <p:nvSpPr>
          <p:cNvPr id="5" name="TextBox 4">
            <a:extLst>
              <a:ext uri="{FF2B5EF4-FFF2-40B4-BE49-F238E27FC236}">
                <a16:creationId xmlns:a16="http://schemas.microsoft.com/office/drawing/2014/main" id="{2FD0C9E1-8592-E8C7-4C68-B39D571C834C}"/>
              </a:ext>
            </a:extLst>
          </p:cNvPr>
          <p:cNvSpPr txBox="1"/>
          <p:nvPr/>
        </p:nvSpPr>
        <p:spPr>
          <a:xfrm>
            <a:off x="1837544" y="1707274"/>
            <a:ext cx="635880" cy="1746184"/>
          </a:xfrm>
          <a:prstGeom prst="rect">
            <a:avLst/>
          </a:prstGeom>
          <a:noFill/>
        </p:spPr>
        <p:txBody>
          <a:bodyPr vert="wordArtVert" wrap="none" rtlCol="0">
            <a:spAutoFit/>
          </a:bodyPr>
          <a:lstStyle/>
          <a:p>
            <a:r>
              <a:rPr lang="en-IT" sz="2700" b="1" dirty="0">
                <a:solidFill>
                  <a:srgbClr val="FF8700"/>
                </a:solidFill>
              </a:rPr>
              <a:t>G</a:t>
            </a:r>
            <a:r>
              <a:rPr lang="en-IT" sz="800" dirty="0">
                <a:solidFill>
                  <a:schemeClr val="tx1">
                    <a:lumMod val="25000"/>
                    <a:lumOff val="75000"/>
                  </a:schemeClr>
                </a:solidFill>
              </a:rPr>
              <a:t>IUSEPPINA</a:t>
            </a:r>
            <a:endParaRPr lang="en-IT" sz="800" dirty="0"/>
          </a:p>
        </p:txBody>
      </p:sp>
      <p:sp>
        <p:nvSpPr>
          <p:cNvPr id="7" name="TextBox 6">
            <a:extLst>
              <a:ext uri="{FF2B5EF4-FFF2-40B4-BE49-F238E27FC236}">
                <a16:creationId xmlns:a16="http://schemas.microsoft.com/office/drawing/2014/main" id="{1E56548C-888E-970C-AEB0-BF8A23DB177A}"/>
              </a:ext>
            </a:extLst>
          </p:cNvPr>
          <p:cNvSpPr txBox="1"/>
          <p:nvPr/>
        </p:nvSpPr>
        <p:spPr>
          <a:xfrm>
            <a:off x="2370127" y="1707273"/>
            <a:ext cx="635880" cy="1612557"/>
          </a:xfrm>
          <a:prstGeom prst="rect">
            <a:avLst/>
          </a:prstGeom>
          <a:noFill/>
        </p:spPr>
        <p:txBody>
          <a:bodyPr vert="wordArtVert" wrap="none" rtlCol="0">
            <a:spAutoFit/>
          </a:bodyPr>
          <a:lstStyle/>
          <a:p>
            <a:r>
              <a:rPr lang="en-IT" sz="2700" b="1" dirty="0">
                <a:solidFill>
                  <a:srgbClr val="FF8700"/>
                </a:solidFill>
              </a:rPr>
              <a:t>A</a:t>
            </a:r>
            <a:r>
              <a:rPr lang="en-IT" sz="800" dirty="0">
                <a:solidFill>
                  <a:schemeClr val="tx1">
                    <a:lumMod val="25000"/>
                    <a:lumOff val="75000"/>
                  </a:schemeClr>
                </a:solidFill>
              </a:rPr>
              <a:t>UTOMATIC</a:t>
            </a:r>
            <a:endParaRPr lang="en-IT" sz="800" dirty="0"/>
          </a:p>
        </p:txBody>
      </p:sp>
      <p:sp>
        <p:nvSpPr>
          <p:cNvPr id="8" name="TextBox 7">
            <a:extLst>
              <a:ext uri="{FF2B5EF4-FFF2-40B4-BE49-F238E27FC236}">
                <a16:creationId xmlns:a16="http://schemas.microsoft.com/office/drawing/2014/main" id="{1A408EEF-C63E-C085-2C0D-70B8D00F50EC}"/>
              </a:ext>
            </a:extLst>
          </p:cNvPr>
          <p:cNvSpPr txBox="1"/>
          <p:nvPr/>
        </p:nvSpPr>
        <p:spPr>
          <a:xfrm>
            <a:off x="2616365" y="1707659"/>
            <a:ext cx="635880" cy="1345305"/>
          </a:xfrm>
          <a:prstGeom prst="rect">
            <a:avLst/>
          </a:prstGeom>
          <a:noFill/>
        </p:spPr>
        <p:txBody>
          <a:bodyPr vert="wordArtVert" wrap="none" rtlCol="0">
            <a:spAutoFit/>
          </a:bodyPr>
          <a:lstStyle/>
          <a:p>
            <a:r>
              <a:rPr lang="en-IT" sz="2700" b="1" dirty="0">
                <a:solidFill>
                  <a:srgbClr val="FF8700"/>
                </a:solidFill>
              </a:rPr>
              <a:t>L</a:t>
            </a:r>
            <a:r>
              <a:rPr lang="en-IT" sz="800" dirty="0">
                <a:solidFill>
                  <a:schemeClr val="tx1">
                    <a:lumMod val="25000"/>
                    <a:lumOff val="75000"/>
                  </a:schemeClr>
                </a:solidFill>
              </a:rPr>
              <a:t>ICENSE</a:t>
            </a:r>
            <a:endParaRPr lang="en-IT" sz="800" dirty="0"/>
          </a:p>
        </p:txBody>
      </p:sp>
      <p:sp>
        <p:nvSpPr>
          <p:cNvPr id="9" name="TextBox 8">
            <a:extLst>
              <a:ext uri="{FF2B5EF4-FFF2-40B4-BE49-F238E27FC236}">
                <a16:creationId xmlns:a16="http://schemas.microsoft.com/office/drawing/2014/main" id="{4546BF9B-FF87-69D5-65C6-B246288DC3CF}"/>
              </a:ext>
            </a:extLst>
          </p:cNvPr>
          <p:cNvSpPr txBox="1"/>
          <p:nvPr/>
        </p:nvSpPr>
        <p:spPr>
          <a:xfrm>
            <a:off x="2847943" y="1705609"/>
            <a:ext cx="635880" cy="1078052"/>
          </a:xfrm>
          <a:prstGeom prst="rect">
            <a:avLst/>
          </a:prstGeom>
          <a:noFill/>
        </p:spPr>
        <p:txBody>
          <a:bodyPr vert="wordArtVert" wrap="none" rtlCol="0">
            <a:spAutoFit/>
          </a:bodyPr>
          <a:lstStyle/>
          <a:p>
            <a:r>
              <a:rPr lang="en-IT" sz="2700" b="1" dirty="0">
                <a:solidFill>
                  <a:srgbClr val="FF8700"/>
                </a:solidFill>
              </a:rPr>
              <a:t>P</a:t>
            </a:r>
            <a:r>
              <a:rPr lang="en-IT" sz="800" dirty="0">
                <a:solidFill>
                  <a:schemeClr val="tx1">
                    <a:lumMod val="25000"/>
                    <a:lumOff val="75000"/>
                  </a:schemeClr>
                </a:solidFill>
              </a:rPr>
              <a:t>LATE</a:t>
            </a:r>
            <a:endParaRPr lang="en-IT" sz="800" dirty="0"/>
          </a:p>
        </p:txBody>
      </p:sp>
      <p:sp>
        <p:nvSpPr>
          <p:cNvPr id="10" name="TextBox 9">
            <a:extLst>
              <a:ext uri="{FF2B5EF4-FFF2-40B4-BE49-F238E27FC236}">
                <a16:creationId xmlns:a16="http://schemas.microsoft.com/office/drawing/2014/main" id="{D6D2A93F-36B3-6269-0EF0-9A604122A715}"/>
              </a:ext>
            </a:extLst>
          </p:cNvPr>
          <p:cNvSpPr txBox="1"/>
          <p:nvPr/>
        </p:nvSpPr>
        <p:spPr>
          <a:xfrm>
            <a:off x="3092379" y="1711280"/>
            <a:ext cx="635880" cy="1879810"/>
          </a:xfrm>
          <a:prstGeom prst="rect">
            <a:avLst/>
          </a:prstGeom>
          <a:noFill/>
        </p:spPr>
        <p:txBody>
          <a:bodyPr vert="wordArtVert" wrap="none" rtlCol="0">
            <a:spAutoFit/>
          </a:bodyPr>
          <a:lstStyle/>
          <a:p>
            <a:r>
              <a:rPr lang="en-IT" sz="2700" b="1" dirty="0">
                <a:solidFill>
                  <a:srgbClr val="FF8700"/>
                </a:solidFill>
              </a:rPr>
              <a:t>R</a:t>
            </a:r>
            <a:r>
              <a:rPr lang="en-IT" sz="800" dirty="0">
                <a:solidFill>
                  <a:schemeClr val="tx1">
                    <a:lumMod val="25000"/>
                    <a:lumOff val="75000"/>
                  </a:schemeClr>
                </a:solidFill>
              </a:rPr>
              <a:t>ECOGNITION</a:t>
            </a:r>
            <a:endParaRPr lang="en-IT" sz="800" dirty="0"/>
          </a:p>
        </p:txBody>
      </p:sp>
      <p:grpSp>
        <p:nvGrpSpPr>
          <p:cNvPr id="20" name="Google Shape;9642;p90">
            <a:extLst>
              <a:ext uri="{FF2B5EF4-FFF2-40B4-BE49-F238E27FC236}">
                <a16:creationId xmlns:a16="http://schemas.microsoft.com/office/drawing/2014/main" id="{B9B10C2D-69A0-409B-3DBF-EFF27FDF0F8F}"/>
              </a:ext>
            </a:extLst>
          </p:cNvPr>
          <p:cNvGrpSpPr/>
          <p:nvPr/>
        </p:nvGrpSpPr>
        <p:grpSpPr>
          <a:xfrm>
            <a:off x="1026356" y="1829717"/>
            <a:ext cx="350079" cy="350079"/>
            <a:chOff x="3497300" y="3227275"/>
            <a:chExt cx="296175" cy="296175"/>
          </a:xfrm>
        </p:grpSpPr>
        <p:sp>
          <p:nvSpPr>
            <p:cNvPr id="21" name="Google Shape;9643;p90">
              <a:extLst>
                <a:ext uri="{FF2B5EF4-FFF2-40B4-BE49-F238E27FC236}">
                  <a16:creationId xmlns:a16="http://schemas.microsoft.com/office/drawing/2014/main" id="{432E7D88-D2F8-1D5F-EEEF-2BAE0E371238}"/>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644;p90">
              <a:extLst>
                <a:ext uri="{FF2B5EF4-FFF2-40B4-BE49-F238E27FC236}">
                  <a16:creationId xmlns:a16="http://schemas.microsoft.com/office/drawing/2014/main" id="{739FC2CA-68CD-D0F5-7CE8-B9AA4554258E}"/>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45;p90">
              <a:extLst>
                <a:ext uri="{FF2B5EF4-FFF2-40B4-BE49-F238E27FC236}">
                  <a16:creationId xmlns:a16="http://schemas.microsoft.com/office/drawing/2014/main" id="{5EB56FAB-81B9-220A-F347-117B11CD2942}"/>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46;p90">
              <a:extLst>
                <a:ext uri="{FF2B5EF4-FFF2-40B4-BE49-F238E27FC236}">
                  <a16:creationId xmlns:a16="http://schemas.microsoft.com/office/drawing/2014/main" id="{CA3FBC0B-7474-FBE7-3327-81BAFF7B05C3}"/>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47;p90">
              <a:extLst>
                <a:ext uri="{FF2B5EF4-FFF2-40B4-BE49-F238E27FC236}">
                  <a16:creationId xmlns:a16="http://schemas.microsoft.com/office/drawing/2014/main" id="{BB5D7400-0246-CA3C-3BEF-8448FAC939FF}"/>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648;p90">
              <a:extLst>
                <a:ext uri="{FF2B5EF4-FFF2-40B4-BE49-F238E27FC236}">
                  <a16:creationId xmlns:a16="http://schemas.microsoft.com/office/drawing/2014/main" id="{DB51E3B6-AAA5-1D41-EFE8-1628A02D746C}"/>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49;p90">
              <a:extLst>
                <a:ext uri="{FF2B5EF4-FFF2-40B4-BE49-F238E27FC236}">
                  <a16:creationId xmlns:a16="http://schemas.microsoft.com/office/drawing/2014/main" id="{7D9BCBA1-24D8-E283-A4A1-D54ED67F84EE}"/>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650;p90">
              <a:extLst>
                <a:ext uri="{FF2B5EF4-FFF2-40B4-BE49-F238E27FC236}">
                  <a16:creationId xmlns:a16="http://schemas.microsoft.com/office/drawing/2014/main" id="{045E0785-5E21-121D-B7FD-891A8B9F93BE}"/>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Picture 28">
            <a:extLst>
              <a:ext uri="{FF2B5EF4-FFF2-40B4-BE49-F238E27FC236}">
                <a16:creationId xmlns:a16="http://schemas.microsoft.com/office/drawing/2014/main" id="{45ADFA79-CF1B-80A5-B0B0-790AFE86F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631" y="2422653"/>
            <a:ext cx="4224872" cy="2336874"/>
          </a:xfrm>
          <a:prstGeom prst="rect">
            <a:avLst/>
          </a:prstGeom>
        </p:spPr>
      </p:pic>
      <p:grpSp>
        <p:nvGrpSpPr>
          <p:cNvPr id="30" name="Google Shape;8945;p89">
            <a:extLst>
              <a:ext uri="{FF2B5EF4-FFF2-40B4-BE49-F238E27FC236}">
                <a16:creationId xmlns:a16="http://schemas.microsoft.com/office/drawing/2014/main" id="{F72EDEDE-6FE1-82E8-B40E-4C19C313E951}"/>
              </a:ext>
            </a:extLst>
          </p:cNvPr>
          <p:cNvGrpSpPr/>
          <p:nvPr/>
        </p:nvGrpSpPr>
        <p:grpSpPr>
          <a:xfrm>
            <a:off x="8044468" y="1829717"/>
            <a:ext cx="363518" cy="370178"/>
            <a:chOff x="-40742750" y="3972175"/>
            <a:chExt cx="311125" cy="316825"/>
          </a:xfrm>
        </p:grpSpPr>
        <p:sp>
          <p:nvSpPr>
            <p:cNvPr id="31" name="Google Shape;8946;p89">
              <a:extLst>
                <a:ext uri="{FF2B5EF4-FFF2-40B4-BE49-F238E27FC236}">
                  <a16:creationId xmlns:a16="http://schemas.microsoft.com/office/drawing/2014/main" id="{94B3880E-E7D2-8E7E-7478-B7F94B0F39A1}"/>
                </a:ext>
              </a:extLst>
            </p:cNvPr>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947;p89">
              <a:extLst>
                <a:ext uri="{FF2B5EF4-FFF2-40B4-BE49-F238E27FC236}">
                  <a16:creationId xmlns:a16="http://schemas.microsoft.com/office/drawing/2014/main" id="{8DB80957-3D26-6366-9D42-0503B92536C2}"/>
                </a:ext>
              </a:extLst>
            </p:cNvPr>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1: “ PRE-PROCESSING”</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r>
              <a:rPr lang="en-GB" sz="1200" dirty="0">
                <a:solidFill>
                  <a:schemeClr val="bg1"/>
                </a:solidFill>
                <a:uFill>
                  <a:noFill/>
                </a:uFill>
                <a:latin typeface="+mn-lt"/>
              </a:rPr>
              <a:t>We then proceed in the </a:t>
            </a:r>
            <a:r>
              <a:rPr lang="en-GB" sz="1200" b="1" dirty="0">
                <a:solidFill>
                  <a:schemeClr val="accent1"/>
                </a:solidFill>
                <a:uFill>
                  <a:noFill/>
                </a:uFill>
                <a:latin typeface="+mn-lt"/>
              </a:rPr>
              <a:t>De-Noising Process</a:t>
            </a:r>
            <a:r>
              <a:rPr lang="en-GB" sz="1200" b="1" dirty="0">
                <a:solidFill>
                  <a:schemeClr val="bg1"/>
                </a:solidFill>
                <a:uFill>
                  <a:noFill/>
                </a:uFill>
                <a:latin typeface="+mn-lt"/>
              </a:rPr>
              <a:t>, </a:t>
            </a:r>
            <a:r>
              <a:rPr lang="en-GB" sz="1200" dirty="0">
                <a:solidFill>
                  <a:schemeClr val="bg1"/>
                </a:solidFill>
                <a:uFill>
                  <a:noFill/>
                </a:uFill>
                <a:latin typeface="+mn-lt"/>
              </a:rPr>
              <a:t>the last step for </a:t>
            </a:r>
          </a:p>
          <a:p>
            <a:pPr marL="0" indent="0" algn="just">
              <a:lnSpc>
                <a:spcPct val="100000"/>
              </a:lnSpc>
              <a:buClr>
                <a:schemeClr val="hlink"/>
              </a:buClr>
              <a:buSzPts val="1100"/>
              <a:buNone/>
            </a:pPr>
            <a:r>
              <a:rPr lang="en-GB" sz="1200" dirty="0">
                <a:solidFill>
                  <a:schemeClr val="bg1"/>
                </a:solidFill>
                <a:uFill>
                  <a:noFill/>
                </a:uFill>
                <a:latin typeface="+mn-lt"/>
              </a:rPr>
              <a:t>Pre-Processing Step 0.</a:t>
            </a:r>
          </a:p>
          <a:p>
            <a:pPr marL="0" indent="0" algn="just">
              <a:lnSpc>
                <a:spcPct val="100000"/>
              </a:lnSpc>
              <a:buClr>
                <a:schemeClr val="hlink"/>
              </a:buClr>
              <a:buSzPts val="1100"/>
              <a:buNone/>
            </a:pPr>
            <a:endParaRPr lang="en-GB" sz="1200" b="1" dirty="0">
              <a:solidFill>
                <a:schemeClr val="bg1"/>
              </a:solidFill>
              <a:uFill>
                <a:noFill/>
              </a:uFill>
              <a:latin typeface="+mn-lt"/>
            </a:endParaRPr>
          </a:p>
          <a:p>
            <a:pPr marL="228600" indent="-228600" algn="just">
              <a:lnSpc>
                <a:spcPct val="100000"/>
              </a:lnSpc>
              <a:buClr>
                <a:schemeClr val="hlink"/>
              </a:buClr>
              <a:buSzPts val="1100"/>
              <a:buFont typeface="+mj-lt"/>
              <a:buAutoNum type="arabicPeriod" startAt="5"/>
            </a:pPr>
            <a:r>
              <a:rPr lang="en-GB" sz="1200" b="1" dirty="0">
                <a:solidFill>
                  <a:schemeClr val="accent1"/>
                </a:solidFill>
                <a:uFill>
                  <a:noFill/>
                </a:uFill>
                <a:latin typeface="+mn-lt"/>
              </a:rPr>
              <a:t>Gaussian Blur: </a:t>
            </a:r>
            <a:r>
              <a:rPr lang="en-GB" sz="1200" dirty="0">
                <a:solidFill>
                  <a:schemeClr val="bg1"/>
                </a:solidFill>
                <a:uFill>
                  <a:noFill/>
                </a:uFill>
                <a:latin typeface="+mn-lt"/>
              </a:rPr>
              <a:t>We then proceeded by applying</a:t>
            </a:r>
            <a:r>
              <a:rPr lang="en-GB" sz="1200" dirty="0">
                <a:solidFill>
                  <a:schemeClr val="accent1"/>
                </a:solidFill>
                <a:uFill>
                  <a:noFill/>
                </a:uFill>
                <a:latin typeface="+mn-lt"/>
              </a:rPr>
              <a:t> </a:t>
            </a:r>
            <a:r>
              <a:rPr lang="en-GB" sz="1200" dirty="0">
                <a:solidFill>
                  <a:schemeClr val="bg1"/>
                </a:solidFill>
                <a:uFill>
                  <a:noFill/>
                </a:uFill>
                <a:latin typeface="+mn-lt"/>
              </a:rPr>
              <a:t>Gaussian Blur  </a:t>
            </a:r>
          </a:p>
          <a:p>
            <a:pPr marL="0" indent="0" algn="just">
              <a:lnSpc>
                <a:spcPct val="100000"/>
              </a:lnSpc>
              <a:buClr>
                <a:schemeClr val="hlink"/>
              </a:buClr>
              <a:buSzPts val="1100"/>
              <a:buNone/>
            </a:pPr>
            <a:r>
              <a:rPr lang="en-GB" sz="1200" dirty="0">
                <a:solidFill>
                  <a:schemeClr val="bg1"/>
                </a:solidFill>
                <a:uFill>
                  <a:noFill/>
                </a:uFill>
                <a:latin typeface="+mn-lt"/>
              </a:rPr>
              <a:t>which is highly effective in removing Gaussian noise from the image.</a:t>
            </a: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endParaRPr lang="en-GB" sz="1200" dirty="0">
              <a:solidFill>
                <a:schemeClr val="bg1"/>
              </a:solidFill>
              <a:uFill>
                <a:noFill/>
              </a:uFill>
              <a:latin typeface="+mn-lt"/>
            </a:endParaRPr>
          </a:p>
          <a:p>
            <a:pPr marL="228600" indent="-228600" algn="just">
              <a:lnSpc>
                <a:spcPct val="100000"/>
              </a:lnSpc>
              <a:buClr>
                <a:schemeClr val="hlink"/>
              </a:buClr>
              <a:buSzPts val="1100"/>
              <a:buFont typeface="+mj-lt"/>
              <a:buAutoNum type="arabicPeriod" startAt="6"/>
            </a:pPr>
            <a:r>
              <a:rPr lang="en-GB" sz="1200" b="1" dirty="0">
                <a:solidFill>
                  <a:schemeClr val="accent1"/>
                </a:solidFill>
                <a:uFill>
                  <a:noFill/>
                </a:uFill>
                <a:latin typeface="+mn-lt"/>
              </a:rPr>
              <a:t>Adaptive Thresholding: </a:t>
            </a:r>
            <a:r>
              <a:rPr lang="en-GB" sz="1200" dirty="0">
                <a:solidFill>
                  <a:schemeClr val="bg1"/>
                </a:solidFill>
                <a:uFill>
                  <a:noFill/>
                </a:uFill>
                <a:latin typeface="+mn-lt"/>
              </a:rPr>
              <a:t>Here, since an image, in most of the cases, has </a:t>
            </a:r>
          </a:p>
          <a:p>
            <a:pPr marL="0" indent="0" algn="just">
              <a:lnSpc>
                <a:spcPct val="100000"/>
              </a:lnSpc>
              <a:buClr>
                <a:schemeClr val="hlink"/>
              </a:buClr>
              <a:buSzPts val="1100"/>
              <a:buNone/>
            </a:pPr>
            <a:r>
              <a:rPr lang="en-GB" sz="1200" dirty="0">
                <a:solidFill>
                  <a:schemeClr val="bg1"/>
                </a:solidFill>
                <a:uFill>
                  <a:noFill/>
                </a:uFill>
                <a:latin typeface="+mn-lt"/>
              </a:rPr>
              <a:t>different lighting conditions in different areas. Threshold determined </a:t>
            </a:r>
            <a:r>
              <a:rPr lang="en-GB" sz="1200" dirty="0" err="1">
                <a:solidFill>
                  <a:schemeClr val="bg1"/>
                </a:solidFill>
                <a:uFill>
                  <a:noFill/>
                </a:uFill>
                <a:latin typeface="+mn-lt"/>
              </a:rPr>
              <a:t>w.r.t.</a:t>
            </a:r>
            <a:r>
              <a:rPr lang="en-GB" sz="1200" dirty="0">
                <a:solidFill>
                  <a:schemeClr val="bg1"/>
                </a:solidFill>
                <a:uFill>
                  <a:noFill/>
                </a:uFill>
                <a:latin typeface="+mn-lt"/>
              </a:rPr>
              <a:t> the </a:t>
            </a:r>
          </a:p>
          <a:p>
            <a:pPr marL="0" indent="0" algn="just">
              <a:lnSpc>
                <a:spcPct val="100000"/>
              </a:lnSpc>
              <a:buClr>
                <a:schemeClr val="hlink"/>
              </a:buClr>
              <a:buSzPts val="1100"/>
              <a:buNone/>
            </a:pPr>
            <a:r>
              <a:rPr lang="en-GB" sz="1200" b="1" dirty="0">
                <a:solidFill>
                  <a:schemeClr val="accent1"/>
                </a:solidFill>
                <a:uFill>
                  <a:noFill/>
                </a:uFill>
                <a:latin typeface="+mn-lt"/>
              </a:rPr>
              <a:t>ROI</a:t>
            </a:r>
            <a:r>
              <a:rPr lang="en-GB" sz="1200" dirty="0">
                <a:solidFill>
                  <a:schemeClr val="bg1"/>
                </a:solidFill>
                <a:uFill>
                  <a:noFill/>
                </a:uFill>
                <a:latin typeface="+mn-lt"/>
              </a:rPr>
              <a:t> around it. </a:t>
            </a: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r>
              <a:rPr lang="en-GB" sz="1200" dirty="0">
                <a:solidFill>
                  <a:schemeClr val="bg1"/>
                </a:solidFill>
                <a:uFill>
                  <a:noFill/>
                </a:uFill>
                <a:latin typeface="+mn-lt"/>
              </a:rPr>
              <a:t>(</a:t>
            </a:r>
            <a:r>
              <a:rPr lang="en-GB" sz="1200" dirty="0" err="1">
                <a:solidFill>
                  <a:schemeClr val="bg1"/>
                </a:solidFill>
                <a:uFill>
                  <a:noFill/>
                </a:uFill>
              </a:rPr>
              <a:t>w.r.t.</a:t>
            </a:r>
            <a:r>
              <a:rPr lang="en-GB" sz="1200" dirty="0">
                <a:solidFill>
                  <a:schemeClr val="bg1"/>
                </a:solidFill>
                <a:uFill>
                  <a:noFill/>
                </a:uFill>
              </a:rPr>
              <a:t> the </a:t>
            </a:r>
            <a:r>
              <a:rPr lang="en-GB" sz="1200" b="1" dirty="0">
                <a:solidFill>
                  <a:schemeClr val="accent1"/>
                </a:solidFill>
                <a:uFill>
                  <a:noFill/>
                </a:uFill>
                <a:latin typeface="+mn-lt"/>
              </a:rPr>
              <a:t>Simple</a:t>
            </a:r>
            <a:r>
              <a:rPr lang="en-GB" sz="1200" dirty="0">
                <a:solidFill>
                  <a:schemeClr val="bg1"/>
                </a:solidFill>
                <a:uFill>
                  <a:noFill/>
                </a:uFill>
              </a:rPr>
              <a:t> </a:t>
            </a:r>
            <a:r>
              <a:rPr lang="en-GB" sz="1200" b="1" dirty="0">
                <a:solidFill>
                  <a:schemeClr val="accent1"/>
                </a:solidFill>
                <a:uFill>
                  <a:noFill/>
                </a:uFill>
                <a:latin typeface="+mn-lt"/>
              </a:rPr>
              <a:t>Thresholding</a:t>
            </a:r>
            <a:r>
              <a:rPr lang="en-GB" sz="1200" dirty="0">
                <a:solidFill>
                  <a:schemeClr val="bg1"/>
                </a:solidFill>
                <a:uFill>
                  <a:noFill/>
                </a:uFill>
              </a:rPr>
              <a:t>, in which for every pixel, the same threshold value </a:t>
            </a:r>
          </a:p>
          <a:p>
            <a:pPr marL="0" indent="0" algn="just">
              <a:lnSpc>
                <a:spcPct val="100000"/>
              </a:lnSpc>
              <a:buClr>
                <a:schemeClr val="hlink"/>
              </a:buClr>
              <a:buSzPts val="1100"/>
              <a:buNone/>
            </a:pPr>
            <a:r>
              <a:rPr lang="en-GB" sz="1200" dirty="0">
                <a:solidFill>
                  <a:schemeClr val="bg1"/>
                </a:solidFill>
                <a:uFill>
                  <a:noFill/>
                </a:uFill>
              </a:rPr>
              <a:t>Is applied). </a:t>
            </a:r>
            <a:endParaRPr lang="en-GB" sz="1200" dirty="0">
              <a:solidFill>
                <a:schemeClr val="bg1"/>
              </a:solidFill>
              <a:uFill>
                <a:noFill/>
              </a:uFill>
              <a:latin typeface="+mn-lt"/>
            </a:endParaRPr>
          </a:p>
        </p:txBody>
      </p:sp>
      <p:pic>
        <p:nvPicPr>
          <p:cNvPr id="6" name="Picture 5">
            <a:extLst>
              <a:ext uri="{FF2B5EF4-FFF2-40B4-BE49-F238E27FC236}">
                <a16:creationId xmlns:a16="http://schemas.microsoft.com/office/drawing/2014/main" id="{E238AE0A-4472-1639-E53D-8AD329488200}"/>
              </a:ext>
            </a:extLst>
          </p:cNvPr>
          <p:cNvPicPr>
            <a:picLocks noChangeAspect="1"/>
          </p:cNvPicPr>
          <p:nvPr/>
        </p:nvPicPr>
        <p:blipFill>
          <a:blip r:embed="rId3"/>
          <a:stretch>
            <a:fillRect/>
          </a:stretch>
        </p:blipFill>
        <p:spPr>
          <a:xfrm>
            <a:off x="6128399" y="3247084"/>
            <a:ext cx="2302327" cy="1762797"/>
          </a:xfrm>
          <a:prstGeom prst="rect">
            <a:avLst/>
          </a:prstGeom>
        </p:spPr>
      </p:pic>
    </p:spTree>
    <p:extLst>
      <p:ext uri="{BB962C8B-B14F-4D97-AF65-F5344CB8AC3E}">
        <p14:creationId xmlns:p14="http://schemas.microsoft.com/office/powerpoint/2010/main" val="2940222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58" name="Google Shape;2658;p42"/>
          <p:cNvGrpSpPr/>
          <p:nvPr/>
        </p:nvGrpSpPr>
        <p:grpSpPr>
          <a:xfrm>
            <a:off x="4542238" y="2482820"/>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660" name="Google Shape;2660;p42"/>
          <p:cNvSpPr txBox="1">
            <a:spLocks noGrp="1"/>
          </p:cNvSpPr>
          <p:nvPr>
            <p:ph type="title"/>
          </p:nvPr>
        </p:nvSpPr>
        <p:spPr>
          <a:xfrm>
            <a:off x="4201387" y="1214700"/>
            <a:ext cx="42222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4000" dirty="0">
                <a:solidFill>
                  <a:srgbClr val="FF8700"/>
                </a:solidFill>
              </a:rPr>
              <a:t>MAIN OBJECTIVE</a:t>
            </a:r>
            <a:endParaRPr sz="4000" dirty="0">
              <a:solidFill>
                <a:srgbClr val="FF8700"/>
              </a:solidFill>
            </a:endParaRPr>
          </a:p>
        </p:txBody>
      </p:sp>
      <p:grpSp>
        <p:nvGrpSpPr>
          <p:cNvPr id="9" name="Google Shape;2675;p43">
            <a:extLst>
              <a:ext uri="{FF2B5EF4-FFF2-40B4-BE49-F238E27FC236}">
                <a16:creationId xmlns:a16="http://schemas.microsoft.com/office/drawing/2014/main" id="{329F4E8E-BE62-FB61-6B08-4C42CC5F4A47}"/>
              </a:ext>
            </a:extLst>
          </p:cNvPr>
          <p:cNvGrpSpPr/>
          <p:nvPr/>
        </p:nvGrpSpPr>
        <p:grpSpPr>
          <a:xfrm>
            <a:off x="3746701" y="2840075"/>
            <a:ext cx="795537" cy="795537"/>
            <a:chOff x="851175" y="1582401"/>
            <a:chExt cx="964872" cy="964872"/>
          </a:xfrm>
        </p:grpSpPr>
        <p:sp>
          <p:nvSpPr>
            <p:cNvPr id="10" name="Google Shape;2676;p43">
              <a:extLst>
                <a:ext uri="{FF2B5EF4-FFF2-40B4-BE49-F238E27FC236}">
                  <a16:creationId xmlns:a16="http://schemas.microsoft.com/office/drawing/2014/main" id="{26322EC3-242D-5CE7-5074-CB8F7A4425B8}"/>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7;p43">
              <a:extLst>
                <a:ext uri="{FF2B5EF4-FFF2-40B4-BE49-F238E27FC236}">
                  <a16:creationId xmlns:a16="http://schemas.microsoft.com/office/drawing/2014/main" id="{D89A1111-C1B0-B96D-0F73-E9B278CA6B7F}"/>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lvl="0"/>
              <a:r>
                <a:rPr lang="en" sz="3700" b="1" dirty="0">
                  <a:solidFill>
                    <a:srgbClr val="FFFFFF"/>
                  </a:solidFill>
                  <a:latin typeface="Play"/>
                  <a:sym typeface="Play"/>
                </a:rPr>
                <a:t>02</a:t>
              </a:r>
              <a:endParaRPr lang="en" dirty="0"/>
            </a:p>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E158E432-FA4B-53A8-0A66-38FC26CAA2E3}"/>
              </a:ext>
            </a:extLst>
          </p:cNvPr>
          <p:cNvPicPr>
            <a:picLocks noChangeAspect="1"/>
          </p:cNvPicPr>
          <p:nvPr/>
        </p:nvPicPr>
        <p:blipFill>
          <a:blip r:embed="rId3"/>
          <a:stretch>
            <a:fillRect/>
          </a:stretch>
        </p:blipFill>
        <p:spPr>
          <a:xfrm>
            <a:off x="4677538" y="2736163"/>
            <a:ext cx="2481488" cy="547200"/>
          </a:xfrm>
          <a:prstGeom prst="rect">
            <a:avLst/>
          </a:prstGeom>
        </p:spPr>
      </p:pic>
      <p:pic>
        <p:nvPicPr>
          <p:cNvPr id="4" name="Picture 3">
            <a:extLst>
              <a:ext uri="{FF2B5EF4-FFF2-40B4-BE49-F238E27FC236}">
                <a16:creationId xmlns:a16="http://schemas.microsoft.com/office/drawing/2014/main" id="{3F9BA9BA-9901-EE2E-A715-3F4C780A0C26}"/>
              </a:ext>
            </a:extLst>
          </p:cNvPr>
          <p:cNvPicPr>
            <a:picLocks noChangeAspect="1"/>
          </p:cNvPicPr>
          <p:nvPr/>
        </p:nvPicPr>
        <p:blipFill>
          <a:blip r:embed="rId4"/>
          <a:stretch>
            <a:fillRect/>
          </a:stretch>
        </p:blipFill>
        <p:spPr>
          <a:xfrm>
            <a:off x="4682526" y="3164255"/>
            <a:ext cx="2476500" cy="609600"/>
          </a:xfrm>
          <a:prstGeom prst="rect">
            <a:avLst/>
          </a:prstGeom>
        </p:spPr>
      </p:pic>
    </p:spTree>
    <p:extLst>
      <p:ext uri="{BB962C8B-B14F-4D97-AF65-F5344CB8AC3E}">
        <p14:creationId xmlns:p14="http://schemas.microsoft.com/office/powerpoint/2010/main" val="1021480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2: “ LP DETECTION”</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r>
              <a:rPr lang="en-GB" sz="1200" dirty="0">
                <a:solidFill>
                  <a:srgbClr val="FF8700"/>
                </a:solidFill>
                <a:uFill>
                  <a:noFill/>
                </a:uFill>
                <a:latin typeface="+mn-lt"/>
              </a:rPr>
              <a:t>INPUT: </a:t>
            </a:r>
            <a:r>
              <a:rPr lang="en-GB" sz="1200" dirty="0" err="1">
                <a:solidFill>
                  <a:schemeClr val="bg1"/>
                </a:solidFill>
                <a:uFill>
                  <a:noFill/>
                </a:uFill>
                <a:latin typeface="+mn-lt"/>
              </a:rPr>
              <a:t>Thresholded</a:t>
            </a:r>
            <a:r>
              <a:rPr lang="en-GB" sz="1200" dirty="0">
                <a:solidFill>
                  <a:schemeClr val="bg1"/>
                </a:solidFill>
                <a:uFill>
                  <a:noFill/>
                </a:uFill>
                <a:latin typeface="+mn-lt"/>
              </a:rPr>
              <a:t> Image. </a:t>
            </a:r>
          </a:p>
          <a:p>
            <a:pPr marL="0" indent="0" algn="just">
              <a:lnSpc>
                <a:spcPct val="100000"/>
              </a:lnSpc>
              <a:buClr>
                <a:schemeClr val="hlink"/>
              </a:buClr>
              <a:buSzPts val="1100"/>
              <a:buNone/>
            </a:pPr>
            <a:r>
              <a:rPr lang="en-GB" sz="1200" dirty="0">
                <a:solidFill>
                  <a:srgbClr val="FF8700"/>
                </a:solidFill>
                <a:uFill>
                  <a:noFill/>
                </a:uFill>
                <a:latin typeface="+mn-lt"/>
              </a:rPr>
              <a:t>OUTPUT:</a:t>
            </a:r>
            <a:r>
              <a:rPr lang="en-GB" sz="1200" dirty="0">
                <a:solidFill>
                  <a:schemeClr val="bg1"/>
                </a:solidFill>
                <a:uFill>
                  <a:noFill/>
                </a:uFill>
                <a:latin typeface="+mn-lt"/>
              </a:rPr>
              <a:t> Candidate Licence Plates. </a:t>
            </a: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r>
              <a:rPr lang="en-GB" sz="1200" dirty="0">
                <a:solidFill>
                  <a:srgbClr val="FF8700"/>
                </a:solidFill>
                <a:uFill>
                  <a:noFill/>
                </a:uFill>
                <a:latin typeface="+mn-lt"/>
              </a:rPr>
              <a:t>DEFINITIONS:</a:t>
            </a:r>
          </a:p>
          <a:p>
            <a:pPr marL="171450" indent="-171450" algn="just">
              <a:lnSpc>
                <a:spcPct val="100000"/>
              </a:lnSpc>
              <a:buClr>
                <a:schemeClr val="hlink"/>
              </a:buClr>
              <a:buSzPts val="1100"/>
            </a:pPr>
            <a:r>
              <a:rPr lang="en-GB" sz="1200" b="1" dirty="0">
                <a:solidFill>
                  <a:schemeClr val="accent1"/>
                </a:solidFill>
                <a:uFill>
                  <a:noFill/>
                </a:uFill>
                <a:latin typeface="+mn-lt"/>
              </a:rPr>
              <a:t>Candidate Character: </a:t>
            </a:r>
            <a:r>
              <a:rPr lang="en-GB" sz="1200" dirty="0">
                <a:solidFill>
                  <a:schemeClr val="bg1"/>
                </a:solidFill>
                <a:uFill>
                  <a:noFill/>
                </a:uFill>
                <a:latin typeface="+mn-lt"/>
              </a:rPr>
              <a:t>It is defined to be a Contour that is Alpha-Numeric Shaped.</a:t>
            </a:r>
          </a:p>
          <a:p>
            <a:pPr marL="171450" indent="-171450" algn="just">
              <a:lnSpc>
                <a:spcPct val="100000"/>
              </a:lnSpc>
              <a:buClr>
                <a:schemeClr val="hlink"/>
              </a:buClr>
              <a:buSzPts val="1100"/>
            </a:pPr>
            <a:r>
              <a:rPr lang="en-GB" sz="1200" b="1" dirty="0">
                <a:solidFill>
                  <a:schemeClr val="accent1"/>
                </a:solidFill>
                <a:uFill>
                  <a:noFill/>
                </a:uFill>
                <a:latin typeface="+mn-lt"/>
              </a:rPr>
              <a:t>Candidate License Plate: </a:t>
            </a:r>
            <a:r>
              <a:rPr lang="en-GB" sz="1200" dirty="0">
                <a:solidFill>
                  <a:schemeClr val="bg1"/>
                </a:solidFill>
                <a:uFill>
                  <a:noFill/>
                </a:uFill>
                <a:latin typeface="+mn-lt"/>
              </a:rPr>
              <a:t>It is defined as a set of Candidate Character that have a Pythagorean Distance and an Angle between the Characters that is License-Plate-wise.</a:t>
            </a: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r>
              <a:rPr lang="en-GB" sz="1200" dirty="0">
                <a:solidFill>
                  <a:schemeClr val="bg1"/>
                </a:solidFill>
                <a:uFill>
                  <a:noFill/>
                </a:uFill>
                <a:latin typeface="+mn-lt"/>
              </a:rPr>
              <a:t>In our image, indeed, we can have a lot of shape that are Characters-wise. We proceed as first thing in:</a:t>
            </a:r>
          </a:p>
          <a:p>
            <a:pPr marL="228600" indent="-228600">
              <a:lnSpc>
                <a:spcPct val="100000"/>
              </a:lnSpc>
              <a:buClr>
                <a:schemeClr val="hlink"/>
              </a:buClr>
              <a:buSzPts val="1100"/>
              <a:buFont typeface="+mj-lt"/>
              <a:buAutoNum type="arabicPeriod"/>
            </a:pPr>
            <a:r>
              <a:rPr lang="en-GB" sz="1200" b="1" dirty="0">
                <a:solidFill>
                  <a:schemeClr val="accent1"/>
                </a:solidFill>
                <a:uFill>
                  <a:noFill/>
                </a:uFill>
                <a:latin typeface="+mn-lt"/>
              </a:rPr>
              <a:t>Candidate Characters </a:t>
            </a:r>
            <a:r>
              <a:rPr lang="en-GB" sz="1200" b="1" dirty="0">
                <a:solidFill>
                  <a:schemeClr val="accent1"/>
                </a:solidFill>
                <a:uFill>
                  <a:noFill/>
                </a:uFill>
              </a:rPr>
              <a:t>Extrapolation</a:t>
            </a:r>
            <a:r>
              <a:rPr lang="en-GB" sz="1200" b="1" dirty="0">
                <a:solidFill>
                  <a:schemeClr val="accent1"/>
                </a:solidFill>
                <a:uFill>
                  <a:noFill/>
                </a:uFill>
                <a:latin typeface="+mn-lt"/>
              </a:rPr>
              <a:t>:</a:t>
            </a:r>
            <a:r>
              <a:rPr lang="en-GB" sz="1200" dirty="0">
                <a:solidFill>
                  <a:schemeClr val="bg1"/>
                </a:solidFill>
                <a:uFill>
                  <a:noFill/>
                </a:uFill>
                <a:latin typeface="+mn-lt"/>
              </a:rPr>
              <a:t> Extrapolation of a list of Candidate Characters (Contours) in the Image. </a:t>
            </a:r>
            <a:br>
              <a:rPr lang="en-GB" sz="1200" dirty="0">
                <a:solidFill>
                  <a:schemeClr val="bg1"/>
                </a:solidFill>
                <a:uFill>
                  <a:noFill/>
                </a:uFill>
                <a:latin typeface="+mn-lt"/>
              </a:rPr>
            </a:br>
            <a:r>
              <a:rPr lang="en-GB" sz="1200" dirty="0">
                <a:solidFill>
                  <a:schemeClr val="bg1"/>
                </a:solidFill>
                <a:uFill>
                  <a:noFill/>
                </a:uFill>
                <a:latin typeface="+mn-lt"/>
              </a:rPr>
              <a:t>-Contour detection</a:t>
            </a:r>
            <a:br>
              <a:rPr lang="en-GB" sz="1200" dirty="0">
                <a:solidFill>
                  <a:schemeClr val="bg1"/>
                </a:solidFill>
                <a:uFill>
                  <a:noFill/>
                </a:uFill>
                <a:latin typeface="+mn-lt"/>
              </a:rPr>
            </a:br>
            <a:r>
              <a:rPr lang="en-GB" sz="1200" dirty="0">
                <a:solidFill>
                  <a:schemeClr val="bg1"/>
                </a:solidFill>
                <a:uFill>
                  <a:noFill/>
                </a:uFill>
                <a:latin typeface="+mn-lt"/>
              </a:rPr>
              <a:t>-Valid shape check (we check proportions and compare them to some empirical thresholds)</a:t>
            </a:r>
          </a:p>
        </p:txBody>
      </p:sp>
      <p:pic>
        <p:nvPicPr>
          <p:cNvPr id="7" name="Picture 6">
            <a:extLst>
              <a:ext uri="{FF2B5EF4-FFF2-40B4-BE49-F238E27FC236}">
                <a16:creationId xmlns:a16="http://schemas.microsoft.com/office/drawing/2014/main" id="{889E781F-050E-CAFB-C0FD-8AB10B730E67}"/>
              </a:ext>
            </a:extLst>
          </p:cNvPr>
          <p:cNvPicPr>
            <a:picLocks noChangeAspect="1"/>
          </p:cNvPicPr>
          <p:nvPr/>
        </p:nvPicPr>
        <p:blipFill>
          <a:blip r:embed="rId3"/>
          <a:stretch>
            <a:fillRect/>
          </a:stretch>
        </p:blipFill>
        <p:spPr>
          <a:xfrm>
            <a:off x="4030501" y="3944576"/>
            <a:ext cx="854050" cy="868608"/>
          </a:xfrm>
          <a:prstGeom prst="rect">
            <a:avLst/>
          </a:prstGeom>
        </p:spPr>
      </p:pic>
    </p:spTree>
    <p:extLst>
      <p:ext uri="{BB962C8B-B14F-4D97-AF65-F5344CB8AC3E}">
        <p14:creationId xmlns:p14="http://schemas.microsoft.com/office/powerpoint/2010/main" val="1783869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2: “ LP DETECTION”</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nSpc>
                <a:spcPct val="100000"/>
              </a:lnSpc>
              <a:buClr>
                <a:schemeClr val="hlink"/>
              </a:buClr>
              <a:buSzPts val="1100"/>
              <a:buNone/>
            </a:pPr>
            <a:r>
              <a:rPr lang="en-GB" sz="1200" b="1" dirty="0">
                <a:solidFill>
                  <a:schemeClr val="bg1"/>
                </a:solidFill>
                <a:uFill>
                  <a:noFill/>
                </a:uFill>
                <a:latin typeface="+mn-lt"/>
              </a:rPr>
              <a:t>2. </a:t>
            </a:r>
            <a:r>
              <a:rPr lang="en-GB" sz="1200" b="1" dirty="0">
                <a:solidFill>
                  <a:schemeClr val="accent1"/>
                </a:solidFill>
                <a:uFill>
                  <a:noFill/>
                </a:uFill>
                <a:latin typeface="+mn-lt"/>
              </a:rPr>
              <a:t>Candidate License Plate Formation: </a:t>
            </a:r>
            <a:r>
              <a:rPr lang="en-GB" sz="1200" dirty="0">
                <a:solidFill>
                  <a:schemeClr val="bg1"/>
                </a:solidFill>
                <a:uFill>
                  <a:noFill/>
                </a:uFill>
                <a:latin typeface="+mn-lt"/>
              </a:rPr>
              <a:t>Starting with the Big-List of Candidate Characters, perform a Brute-	Force comparison to check the </a:t>
            </a:r>
            <a:r>
              <a:rPr lang="en-GB" sz="1200" b="1" dirty="0">
                <a:solidFill>
                  <a:schemeClr val="accent1"/>
                </a:solidFill>
                <a:uFill>
                  <a:noFill/>
                </a:uFill>
                <a:latin typeface="+mn-lt"/>
              </a:rPr>
              <a:t>Pythagorean Distance </a:t>
            </a:r>
            <a:r>
              <a:rPr lang="en-GB" sz="1200" dirty="0">
                <a:solidFill>
                  <a:schemeClr val="bg1"/>
                </a:solidFill>
                <a:uFill>
                  <a:noFill/>
                </a:uFill>
                <a:latin typeface="+mn-lt"/>
              </a:rPr>
              <a:t>and </a:t>
            </a:r>
            <a:r>
              <a:rPr lang="en-GB" sz="1200" b="1" dirty="0">
                <a:solidFill>
                  <a:schemeClr val="accent1"/>
                </a:solidFill>
                <a:uFill>
                  <a:noFill/>
                </a:uFill>
                <a:latin typeface="+mn-lt"/>
              </a:rPr>
              <a:t>Angle</a:t>
            </a:r>
            <a:r>
              <a:rPr lang="en-GB" sz="1200" dirty="0">
                <a:solidFill>
                  <a:schemeClr val="bg1"/>
                </a:solidFill>
                <a:uFill>
                  <a:noFill/>
                </a:uFill>
                <a:latin typeface="+mn-lt"/>
              </a:rPr>
              <a:t> between Characters. </a:t>
            </a:r>
            <a:br>
              <a:rPr lang="en-GB" sz="1200" dirty="0">
                <a:solidFill>
                  <a:schemeClr val="bg1"/>
                </a:solidFill>
                <a:uFill>
                  <a:noFill/>
                </a:uFill>
                <a:latin typeface="+mn-lt"/>
              </a:rPr>
            </a:br>
            <a:br>
              <a:rPr lang="en-GB" sz="1200" dirty="0">
                <a:solidFill>
                  <a:schemeClr val="bg1"/>
                </a:solidFill>
                <a:uFill>
                  <a:noFill/>
                </a:uFill>
                <a:latin typeface="+mn-lt"/>
              </a:rPr>
            </a:br>
            <a:r>
              <a:rPr lang="en-GB" sz="1200" dirty="0">
                <a:solidFill>
                  <a:schemeClr val="bg1"/>
                </a:solidFill>
                <a:uFill>
                  <a:noFill/>
                </a:uFill>
                <a:latin typeface="+mn-lt"/>
              </a:rPr>
              <a:t>	The </a:t>
            </a:r>
            <a:r>
              <a:rPr lang="en-GB" sz="1200" b="1" u="sng" dirty="0">
                <a:solidFill>
                  <a:schemeClr val="bg1"/>
                </a:solidFill>
                <a:uFill>
                  <a:noFill/>
                </a:uFill>
                <a:latin typeface="+mn-lt"/>
              </a:rPr>
              <a:t>Pythagorean Distance </a:t>
            </a:r>
            <a:r>
              <a:rPr lang="en-GB" sz="1200" dirty="0">
                <a:solidFill>
                  <a:schemeClr val="bg1"/>
                </a:solidFill>
                <a:uFill>
                  <a:noFill/>
                </a:uFill>
                <a:latin typeface="+mn-lt"/>
              </a:rPr>
              <a:t>(between the COMs) guarantees that the characters are not too far 	away from each other, hence they belong one plate.</a:t>
            </a:r>
            <a:br>
              <a:rPr lang="en-GB" sz="1200" dirty="0">
                <a:solidFill>
                  <a:schemeClr val="bg1"/>
                </a:solidFill>
                <a:uFill>
                  <a:noFill/>
                </a:uFill>
                <a:latin typeface="+mn-lt"/>
              </a:rPr>
            </a:br>
            <a:br>
              <a:rPr lang="en-GB" sz="1200" dirty="0">
                <a:solidFill>
                  <a:schemeClr val="bg1"/>
                </a:solidFill>
                <a:uFill>
                  <a:noFill/>
                </a:uFill>
                <a:latin typeface="+mn-lt"/>
              </a:rPr>
            </a:br>
            <a:r>
              <a:rPr lang="en-GB" sz="1200" dirty="0">
                <a:solidFill>
                  <a:schemeClr val="bg1"/>
                </a:solidFill>
                <a:uFill>
                  <a:noFill/>
                </a:uFill>
                <a:latin typeface="+mn-lt"/>
              </a:rPr>
              <a:t>	The </a:t>
            </a:r>
            <a:r>
              <a:rPr lang="en-GB" sz="1200" b="1" u="sng" dirty="0" err="1">
                <a:solidFill>
                  <a:schemeClr val="bg1"/>
                </a:solidFill>
                <a:uFill>
                  <a:noFill/>
                </a:uFill>
                <a:latin typeface="+mn-lt"/>
              </a:rPr>
              <a:t>Trigometric</a:t>
            </a:r>
            <a:r>
              <a:rPr lang="en-GB" sz="1200" b="1" u="sng" dirty="0">
                <a:solidFill>
                  <a:schemeClr val="bg1"/>
                </a:solidFill>
                <a:uFill>
                  <a:noFill/>
                </a:uFill>
                <a:latin typeface="+mn-lt"/>
              </a:rPr>
              <a:t> distance </a:t>
            </a:r>
            <a:r>
              <a:rPr lang="en-GB" sz="1200" dirty="0">
                <a:solidFill>
                  <a:schemeClr val="bg1"/>
                </a:solidFill>
                <a:uFill>
                  <a:noFill/>
                </a:uFill>
                <a:latin typeface="+mn-lt"/>
              </a:rPr>
              <a:t>(between the COMMs) guarantees that characters are aligned.</a:t>
            </a:r>
            <a:br>
              <a:rPr lang="en-GB" sz="1200" dirty="0">
                <a:solidFill>
                  <a:schemeClr val="bg1"/>
                </a:solidFill>
                <a:uFill>
                  <a:noFill/>
                </a:uFill>
                <a:latin typeface="+mn-lt"/>
              </a:rPr>
            </a:br>
            <a:br>
              <a:rPr lang="en-GB" sz="1200" dirty="0">
                <a:solidFill>
                  <a:schemeClr val="bg1"/>
                </a:solidFill>
                <a:uFill>
                  <a:noFill/>
                </a:uFill>
                <a:latin typeface="+mn-lt"/>
              </a:rPr>
            </a:br>
            <a:r>
              <a:rPr lang="en-GB" sz="1200" dirty="0">
                <a:solidFill>
                  <a:schemeClr val="bg1"/>
                </a:solidFill>
                <a:uFill>
                  <a:noFill/>
                </a:uFill>
                <a:latin typeface="+mn-lt"/>
              </a:rPr>
              <a:t>Those checks are performed between all couples of </a:t>
            </a:r>
            <a:r>
              <a:rPr lang="en-GB" sz="1200" dirty="0" err="1">
                <a:solidFill>
                  <a:schemeClr val="bg1"/>
                </a:solidFill>
                <a:uFill>
                  <a:noFill/>
                </a:uFill>
                <a:latin typeface="+mn-lt"/>
              </a:rPr>
              <a:t>charcters</a:t>
            </a:r>
            <a:r>
              <a:rPr lang="en-GB" sz="1200" dirty="0">
                <a:solidFill>
                  <a:schemeClr val="bg1"/>
                </a:solidFill>
                <a:uFill>
                  <a:noFill/>
                </a:uFill>
                <a:latin typeface="+mn-lt"/>
              </a:rPr>
              <a:t>, and dive as a result the list of aligned </a:t>
            </a:r>
            <a:r>
              <a:rPr lang="en-GB" sz="1200" dirty="0" err="1">
                <a:solidFill>
                  <a:schemeClr val="bg1"/>
                </a:solidFill>
                <a:uFill>
                  <a:noFill/>
                </a:uFill>
                <a:latin typeface="+mn-lt"/>
              </a:rPr>
              <a:t>charcters</a:t>
            </a:r>
            <a:r>
              <a:rPr lang="en-GB" sz="1200" dirty="0">
                <a:solidFill>
                  <a:schemeClr val="bg1"/>
                </a:solidFill>
                <a:uFill>
                  <a:noFill/>
                </a:uFill>
                <a:latin typeface="+mn-lt"/>
              </a:rPr>
              <a:t>, that constitute possible plates</a:t>
            </a:r>
          </a:p>
        </p:txBody>
      </p:sp>
      <p:pic>
        <p:nvPicPr>
          <p:cNvPr id="7" name="Picture 6">
            <a:extLst>
              <a:ext uri="{FF2B5EF4-FFF2-40B4-BE49-F238E27FC236}">
                <a16:creationId xmlns:a16="http://schemas.microsoft.com/office/drawing/2014/main" id="{889E781F-050E-CAFB-C0FD-8AB10B730E67}"/>
              </a:ext>
            </a:extLst>
          </p:cNvPr>
          <p:cNvPicPr>
            <a:picLocks noChangeAspect="1"/>
          </p:cNvPicPr>
          <p:nvPr/>
        </p:nvPicPr>
        <p:blipFill>
          <a:blip r:embed="rId3"/>
          <a:stretch>
            <a:fillRect/>
          </a:stretch>
        </p:blipFill>
        <p:spPr>
          <a:xfrm>
            <a:off x="2436875" y="3944575"/>
            <a:ext cx="854050" cy="868608"/>
          </a:xfrm>
          <a:prstGeom prst="rect">
            <a:avLst/>
          </a:prstGeom>
        </p:spPr>
      </p:pic>
      <p:pic>
        <p:nvPicPr>
          <p:cNvPr id="3" name="Picture 2">
            <a:extLst>
              <a:ext uri="{FF2B5EF4-FFF2-40B4-BE49-F238E27FC236}">
                <a16:creationId xmlns:a16="http://schemas.microsoft.com/office/drawing/2014/main" id="{850D102A-AB2E-1890-2694-CCCE079F03D7}"/>
              </a:ext>
            </a:extLst>
          </p:cNvPr>
          <p:cNvPicPr>
            <a:picLocks noChangeAspect="1"/>
          </p:cNvPicPr>
          <p:nvPr/>
        </p:nvPicPr>
        <p:blipFill>
          <a:blip r:embed="rId4"/>
          <a:stretch>
            <a:fillRect/>
          </a:stretch>
        </p:blipFill>
        <p:spPr>
          <a:xfrm>
            <a:off x="3290925" y="3944575"/>
            <a:ext cx="854050" cy="868608"/>
          </a:xfrm>
          <a:prstGeom prst="rect">
            <a:avLst/>
          </a:prstGeom>
        </p:spPr>
      </p:pic>
      <p:pic>
        <p:nvPicPr>
          <p:cNvPr id="8" name="Picture 7">
            <a:extLst>
              <a:ext uri="{FF2B5EF4-FFF2-40B4-BE49-F238E27FC236}">
                <a16:creationId xmlns:a16="http://schemas.microsoft.com/office/drawing/2014/main" id="{229ABE1E-CF65-6818-A707-E9D3EFE8DAFD}"/>
              </a:ext>
            </a:extLst>
          </p:cNvPr>
          <p:cNvPicPr>
            <a:picLocks noChangeAspect="1"/>
          </p:cNvPicPr>
          <p:nvPr/>
        </p:nvPicPr>
        <p:blipFill>
          <a:blip r:embed="rId5"/>
          <a:stretch>
            <a:fillRect/>
          </a:stretch>
        </p:blipFill>
        <p:spPr>
          <a:xfrm>
            <a:off x="4144975" y="3944576"/>
            <a:ext cx="854050" cy="868608"/>
          </a:xfrm>
          <a:prstGeom prst="rect">
            <a:avLst/>
          </a:prstGeom>
        </p:spPr>
      </p:pic>
      <p:pic>
        <p:nvPicPr>
          <p:cNvPr id="10" name="Picture 9">
            <a:extLst>
              <a:ext uri="{FF2B5EF4-FFF2-40B4-BE49-F238E27FC236}">
                <a16:creationId xmlns:a16="http://schemas.microsoft.com/office/drawing/2014/main" id="{3AD871DF-EECE-2B6B-1764-7C8BD91247E9}"/>
              </a:ext>
            </a:extLst>
          </p:cNvPr>
          <p:cNvPicPr>
            <a:picLocks noChangeAspect="1"/>
          </p:cNvPicPr>
          <p:nvPr/>
        </p:nvPicPr>
        <p:blipFill>
          <a:blip r:embed="rId6"/>
          <a:stretch>
            <a:fillRect/>
          </a:stretch>
        </p:blipFill>
        <p:spPr>
          <a:xfrm>
            <a:off x="4929379" y="3944576"/>
            <a:ext cx="854051" cy="868608"/>
          </a:xfrm>
          <a:prstGeom prst="rect">
            <a:avLst/>
          </a:prstGeom>
        </p:spPr>
      </p:pic>
      <p:pic>
        <p:nvPicPr>
          <p:cNvPr id="12" name="Picture 11">
            <a:extLst>
              <a:ext uri="{FF2B5EF4-FFF2-40B4-BE49-F238E27FC236}">
                <a16:creationId xmlns:a16="http://schemas.microsoft.com/office/drawing/2014/main" id="{445E2B00-4849-BB90-31DB-FF22D870FE7A}"/>
              </a:ext>
            </a:extLst>
          </p:cNvPr>
          <p:cNvPicPr>
            <a:picLocks noChangeAspect="1"/>
          </p:cNvPicPr>
          <p:nvPr/>
        </p:nvPicPr>
        <p:blipFill>
          <a:blip r:embed="rId7"/>
          <a:stretch>
            <a:fillRect/>
          </a:stretch>
        </p:blipFill>
        <p:spPr>
          <a:xfrm>
            <a:off x="5703327" y="3944575"/>
            <a:ext cx="854050" cy="868608"/>
          </a:xfrm>
          <a:prstGeom prst="rect">
            <a:avLst/>
          </a:prstGeom>
        </p:spPr>
      </p:pic>
      <p:grpSp>
        <p:nvGrpSpPr>
          <p:cNvPr id="15" name="Google Shape;8856;p88">
            <a:extLst>
              <a:ext uri="{FF2B5EF4-FFF2-40B4-BE49-F238E27FC236}">
                <a16:creationId xmlns:a16="http://schemas.microsoft.com/office/drawing/2014/main" id="{DE734BBE-5ED6-3965-89D5-36AB30CCF92E}"/>
              </a:ext>
            </a:extLst>
          </p:cNvPr>
          <p:cNvGrpSpPr/>
          <p:nvPr/>
        </p:nvGrpSpPr>
        <p:grpSpPr>
          <a:xfrm>
            <a:off x="3101420" y="3650720"/>
            <a:ext cx="339253" cy="339253"/>
            <a:chOff x="1492675" y="4992125"/>
            <a:chExt cx="481825" cy="481825"/>
          </a:xfrm>
        </p:grpSpPr>
        <p:sp>
          <p:nvSpPr>
            <p:cNvPr id="16" name="Google Shape;8857;p88">
              <a:extLst>
                <a:ext uri="{FF2B5EF4-FFF2-40B4-BE49-F238E27FC236}">
                  <a16:creationId xmlns:a16="http://schemas.microsoft.com/office/drawing/2014/main" id="{065FB560-BA28-C9FA-8653-4D9BAB073470}"/>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8858;p88">
              <a:extLst>
                <a:ext uri="{FF2B5EF4-FFF2-40B4-BE49-F238E27FC236}">
                  <a16:creationId xmlns:a16="http://schemas.microsoft.com/office/drawing/2014/main" id="{90FD7EE4-02A4-9DF9-0AD3-543A43D32A4B}"/>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 name="Google Shape;8856;p88">
            <a:extLst>
              <a:ext uri="{FF2B5EF4-FFF2-40B4-BE49-F238E27FC236}">
                <a16:creationId xmlns:a16="http://schemas.microsoft.com/office/drawing/2014/main" id="{D5F57EEC-D7A5-C089-B223-CA040C9DB0A7}"/>
              </a:ext>
            </a:extLst>
          </p:cNvPr>
          <p:cNvGrpSpPr/>
          <p:nvPr/>
        </p:nvGrpSpPr>
        <p:grpSpPr>
          <a:xfrm>
            <a:off x="5556524" y="3611475"/>
            <a:ext cx="339253" cy="339253"/>
            <a:chOff x="1492675" y="4992125"/>
            <a:chExt cx="481825" cy="481825"/>
          </a:xfrm>
        </p:grpSpPr>
        <p:sp>
          <p:nvSpPr>
            <p:cNvPr id="22" name="Google Shape;8857;p88">
              <a:extLst>
                <a:ext uri="{FF2B5EF4-FFF2-40B4-BE49-F238E27FC236}">
                  <a16:creationId xmlns:a16="http://schemas.microsoft.com/office/drawing/2014/main" id="{90029104-129D-598B-D2AE-2B1BEFE403C2}"/>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8858;p88">
              <a:extLst>
                <a:ext uri="{FF2B5EF4-FFF2-40B4-BE49-F238E27FC236}">
                  <a16:creationId xmlns:a16="http://schemas.microsoft.com/office/drawing/2014/main" id="{BC89CD00-FE76-1B9A-46A1-00788415166A}"/>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 name="Google Shape;8856;p88">
            <a:extLst>
              <a:ext uri="{FF2B5EF4-FFF2-40B4-BE49-F238E27FC236}">
                <a16:creationId xmlns:a16="http://schemas.microsoft.com/office/drawing/2014/main" id="{F8ECF167-3983-2D30-AD90-F9B98CA963E2}"/>
              </a:ext>
            </a:extLst>
          </p:cNvPr>
          <p:cNvGrpSpPr/>
          <p:nvPr/>
        </p:nvGrpSpPr>
        <p:grpSpPr>
          <a:xfrm>
            <a:off x="4790421" y="3617628"/>
            <a:ext cx="339253" cy="339253"/>
            <a:chOff x="1492675" y="4992125"/>
            <a:chExt cx="481825" cy="481825"/>
          </a:xfrm>
        </p:grpSpPr>
        <p:sp>
          <p:nvSpPr>
            <p:cNvPr id="25" name="Google Shape;8857;p88">
              <a:extLst>
                <a:ext uri="{FF2B5EF4-FFF2-40B4-BE49-F238E27FC236}">
                  <a16:creationId xmlns:a16="http://schemas.microsoft.com/office/drawing/2014/main" id="{F04D91D8-BBBA-70D4-8D90-641F50B5E949}"/>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8858;p88">
              <a:extLst>
                <a:ext uri="{FF2B5EF4-FFF2-40B4-BE49-F238E27FC236}">
                  <a16:creationId xmlns:a16="http://schemas.microsoft.com/office/drawing/2014/main" id="{EA9CC148-9A5D-7588-87F0-2EA1B97B06D5}"/>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 name="Google Shape;8856;p88">
            <a:extLst>
              <a:ext uri="{FF2B5EF4-FFF2-40B4-BE49-F238E27FC236}">
                <a16:creationId xmlns:a16="http://schemas.microsoft.com/office/drawing/2014/main" id="{0FB9FF6F-FEBB-38C3-6983-8773AADC67DA}"/>
              </a:ext>
            </a:extLst>
          </p:cNvPr>
          <p:cNvGrpSpPr/>
          <p:nvPr/>
        </p:nvGrpSpPr>
        <p:grpSpPr>
          <a:xfrm>
            <a:off x="3948858" y="3634289"/>
            <a:ext cx="339253" cy="339253"/>
            <a:chOff x="1492675" y="4992125"/>
            <a:chExt cx="481825" cy="481825"/>
          </a:xfrm>
        </p:grpSpPr>
        <p:sp>
          <p:nvSpPr>
            <p:cNvPr id="28" name="Google Shape;8857;p88">
              <a:extLst>
                <a:ext uri="{FF2B5EF4-FFF2-40B4-BE49-F238E27FC236}">
                  <a16:creationId xmlns:a16="http://schemas.microsoft.com/office/drawing/2014/main" id="{7B636E4C-65CF-C366-7F8B-BF72B02F10E9}"/>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8858;p88">
              <a:extLst>
                <a:ext uri="{FF2B5EF4-FFF2-40B4-BE49-F238E27FC236}">
                  <a16:creationId xmlns:a16="http://schemas.microsoft.com/office/drawing/2014/main" id="{33C4D01D-BFAB-5446-950A-55883AA0C562}"/>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0" name="Google Shape;4035;p82">
            <a:extLst>
              <a:ext uri="{FF2B5EF4-FFF2-40B4-BE49-F238E27FC236}">
                <a16:creationId xmlns:a16="http://schemas.microsoft.com/office/drawing/2014/main" id="{6A51FE7A-60FF-8A29-9F2A-2F86FE51A96A}"/>
              </a:ext>
            </a:extLst>
          </p:cNvPr>
          <p:cNvSpPr/>
          <p:nvPr/>
        </p:nvSpPr>
        <p:spPr>
          <a:xfrm>
            <a:off x="3198220" y="4331876"/>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35;p82">
            <a:extLst>
              <a:ext uri="{FF2B5EF4-FFF2-40B4-BE49-F238E27FC236}">
                <a16:creationId xmlns:a16="http://schemas.microsoft.com/office/drawing/2014/main" id="{59217C84-40A4-BA9E-A1EC-20212FE6304E}"/>
              </a:ext>
            </a:extLst>
          </p:cNvPr>
          <p:cNvSpPr/>
          <p:nvPr/>
        </p:nvSpPr>
        <p:spPr>
          <a:xfrm>
            <a:off x="4039667" y="4300490"/>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35;p82">
            <a:extLst>
              <a:ext uri="{FF2B5EF4-FFF2-40B4-BE49-F238E27FC236}">
                <a16:creationId xmlns:a16="http://schemas.microsoft.com/office/drawing/2014/main" id="{CA6B0BAB-BD9A-0624-B98C-32B9A1F490BE}"/>
              </a:ext>
            </a:extLst>
          </p:cNvPr>
          <p:cNvSpPr/>
          <p:nvPr/>
        </p:nvSpPr>
        <p:spPr>
          <a:xfrm>
            <a:off x="4824071" y="4284873"/>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35;p82">
            <a:extLst>
              <a:ext uri="{FF2B5EF4-FFF2-40B4-BE49-F238E27FC236}">
                <a16:creationId xmlns:a16="http://schemas.microsoft.com/office/drawing/2014/main" id="{7737BF6C-31FB-7475-CDD8-0937A2F267C6}"/>
              </a:ext>
            </a:extLst>
          </p:cNvPr>
          <p:cNvSpPr/>
          <p:nvPr/>
        </p:nvSpPr>
        <p:spPr>
          <a:xfrm>
            <a:off x="5611278" y="4263979"/>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35;p82">
            <a:extLst>
              <a:ext uri="{FF2B5EF4-FFF2-40B4-BE49-F238E27FC236}">
                <a16:creationId xmlns:a16="http://schemas.microsoft.com/office/drawing/2014/main" id="{EE705A20-58C6-D91D-A75F-4F6CDBD049FA}"/>
              </a:ext>
            </a:extLst>
          </p:cNvPr>
          <p:cNvSpPr/>
          <p:nvPr/>
        </p:nvSpPr>
        <p:spPr>
          <a:xfrm rot="19162650">
            <a:off x="3202562" y="4177097"/>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35;p82">
            <a:extLst>
              <a:ext uri="{FF2B5EF4-FFF2-40B4-BE49-F238E27FC236}">
                <a16:creationId xmlns:a16="http://schemas.microsoft.com/office/drawing/2014/main" id="{5DF29A4B-DFF1-C7A9-B80D-BC6AB67CF646}"/>
              </a:ext>
            </a:extLst>
          </p:cNvPr>
          <p:cNvSpPr/>
          <p:nvPr/>
        </p:nvSpPr>
        <p:spPr>
          <a:xfrm rot="19162650">
            <a:off x="4029424" y="414079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35;p82">
            <a:extLst>
              <a:ext uri="{FF2B5EF4-FFF2-40B4-BE49-F238E27FC236}">
                <a16:creationId xmlns:a16="http://schemas.microsoft.com/office/drawing/2014/main" id="{D5B89AB6-2055-ACA5-C2B8-C401862E4352}"/>
              </a:ext>
            </a:extLst>
          </p:cNvPr>
          <p:cNvSpPr/>
          <p:nvPr/>
        </p:nvSpPr>
        <p:spPr>
          <a:xfrm rot="19162650">
            <a:off x="4828523" y="4167945"/>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35;p82">
            <a:extLst>
              <a:ext uri="{FF2B5EF4-FFF2-40B4-BE49-F238E27FC236}">
                <a16:creationId xmlns:a16="http://schemas.microsoft.com/office/drawing/2014/main" id="{5D41E628-A9DD-4A6E-DE2C-78956C1AD67F}"/>
              </a:ext>
            </a:extLst>
          </p:cNvPr>
          <p:cNvSpPr/>
          <p:nvPr/>
        </p:nvSpPr>
        <p:spPr>
          <a:xfrm rot="19162650">
            <a:off x="5609082" y="4155646"/>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545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2: “ LP DETECTION”</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228600" indent="-228600" algn="just">
              <a:lnSpc>
                <a:spcPct val="100000"/>
              </a:lnSpc>
              <a:buClr>
                <a:schemeClr val="hlink"/>
              </a:buClr>
              <a:buSzPts val="1100"/>
              <a:buFont typeface="+mj-lt"/>
              <a:buAutoNum type="arabicPeriod" startAt="3"/>
            </a:pPr>
            <a:r>
              <a:rPr lang="en-GB" sz="1200" b="1" dirty="0">
                <a:solidFill>
                  <a:schemeClr val="accent1"/>
                </a:solidFill>
                <a:uFill>
                  <a:noFill/>
                </a:uFill>
              </a:rPr>
              <a:t>Eliminating Overlapping Characters: </a:t>
            </a:r>
            <a:r>
              <a:rPr lang="en-GB" sz="1200" dirty="0">
                <a:solidFill>
                  <a:schemeClr val="bg1"/>
                </a:solidFill>
                <a:uFill>
                  <a:noFill/>
                </a:uFill>
              </a:rPr>
              <a:t>We perform an ulterior screening in the list of Candidate License Plates. Indeed, it can happened that some of the Contours that have been detected, are doubled. We proceed in deleting overlapping characters from the list of Matching Characters. Whenever we have two characters that are either overlapping or are too close to each other to possibly be separate chars, we </a:t>
            </a:r>
            <a:r>
              <a:rPr lang="en-GB" sz="1200" b="1" dirty="0">
                <a:solidFill>
                  <a:schemeClr val="accent1"/>
                </a:solidFill>
                <a:uFill>
                  <a:noFill/>
                </a:uFill>
              </a:rPr>
              <a:t>remove</a:t>
            </a:r>
            <a:r>
              <a:rPr lang="en-GB" sz="1200" dirty="0">
                <a:solidFill>
                  <a:schemeClr val="bg1"/>
                </a:solidFill>
                <a:uFill>
                  <a:noFill/>
                </a:uFill>
              </a:rPr>
              <a:t> the </a:t>
            </a:r>
            <a:r>
              <a:rPr lang="en-GB" sz="1200" b="1" dirty="0">
                <a:solidFill>
                  <a:schemeClr val="accent1"/>
                </a:solidFill>
                <a:uFill>
                  <a:noFill/>
                </a:uFill>
              </a:rPr>
              <a:t>Smaller Character</a:t>
            </a:r>
            <a:r>
              <a:rPr lang="en-GB" sz="1200" dirty="0">
                <a:solidFill>
                  <a:schemeClr val="bg1"/>
                </a:solidFill>
                <a:uFill>
                  <a:noFill/>
                </a:uFill>
              </a:rPr>
              <a:t>. </a:t>
            </a:r>
          </a:p>
          <a:p>
            <a:pPr marL="0" indent="0" algn="just">
              <a:lnSpc>
                <a:spcPct val="100000"/>
              </a:lnSpc>
              <a:buClr>
                <a:schemeClr val="hlink"/>
              </a:buClr>
              <a:buSzPts val="1100"/>
              <a:buNone/>
            </a:pPr>
            <a:endParaRPr lang="en-GB" sz="1200" dirty="0">
              <a:solidFill>
                <a:schemeClr val="bg1"/>
              </a:solidFill>
              <a:uFill>
                <a:noFill/>
              </a:uFill>
            </a:endParaRPr>
          </a:p>
          <a:p>
            <a:pPr marL="0" indent="0" algn="just">
              <a:lnSpc>
                <a:spcPct val="100000"/>
              </a:lnSpc>
              <a:buClr>
                <a:schemeClr val="hlink"/>
              </a:buClr>
              <a:buSzPts val="1100"/>
              <a:buNone/>
            </a:pPr>
            <a:r>
              <a:rPr lang="en-GB" sz="1200" dirty="0">
                <a:solidFill>
                  <a:schemeClr val="bg1"/>
                </a:solidFill>
                <a:uFill>
                  <a:noFill/>
                </a:uFill>
              </a:rPr>
              <a:t>As an example, we had that for the letter 'O' both the upper and below part of the "ring" may be found as two distinct characters, while for us, we should only once.</a:t>
            </a:r>
          </a:p>
          <a:p>
            <a:pPr marL="0" indent="0" algn="just">
              <a:lnSpc>
                <a:spcPct val="100000"/>
              </a:lnSpc>
              <a:buClr>
                <a:schemeClr val="hlink"/>
              </a:buClr>
              <a:buSzPts val="1100"/>
              <a:buNone/>
            </a:pPr>
            <a:endParaRPr lang="en-GB" sz="1200" b="1" dirty="0">
              <a:solidFill>
                <a:schemeClr val="bg1"/>
              </a:solidFill>
              <a:uFill>
                <a:noFill/>
              </a:uFill>
              <a:latin typeface="+mn-lt"/>
            </a:endParaRPr>
          </a:p>
          <a:p>
            <a:pPr marL="0" indent="0" algn="just">
              <a:lnSpc>
                <a:spcPct val="100000"/>
              </a:lnSpc>
              <a:buClr>
                <a:schemeClr val="hlink"/>
              </a:buClr>
              <a:buSzPts val="1100"/>
              <a:buNone/>
            </a:pPr>
            <a:endParaRPr lang="en-GB" sz="1200" b="1" dirty="0">
              <a:solidFill>
                <a:schemeClr val="accent1"/>
              </a:solidFill>
              <a:uFill>
                <a:noFill/>
              </a:uFill>
              <a:latin typeface="+mn-lt"/>
            </a:endParaRPr>
          </a:p>
          <a:p>
            <a:pPr marL="228600" indent="-228600" algn="just">
              <a:lnSpc>
                <a:spcPct val="100000"/>
              </a:lnSpc>
              <a:buClr>
                <a:schemeClr val="hlink"/>
              </a:buClr>
              <a:buSzPts val="1100"/>
              <a:buFont typeface="+mj-lt"/>
              <a:buAutoNum type="arabicPeriod" startAt="4"/>
            </a:pPr>
            <a:r>
              <a:rPr lang="en-GB" sz="1200" b="1" dirty="0">
                <a:solidFill>
                  <a:schemeClr val="accent1"/>
                </a:solidFill>
                <a:uFill>
                  <a:noFill/>
                </a:uFill>
                <a:latin typeface="+mn-lt"/>
              </a:rPr>
              <a:t>License Plate Extraction:</a:t>
            </a:r>
            <a:r>
              <a:rPr lang="en-GB" sz="1200" dirty="0">
                <a:solidFill>
                  <a:schemeClr val="bg1"/>
                </a:solidFill>
                <a:uFill>
                  <a:noFill/>
                </a:uFill>
                <a:latin typeface="+mn-lt"/>
              </a:rPr>
              <a:t> We can then proceed by performing the true Plate Extraction, namely, given the Candidate License Plate, we are going to extract from the Original Image the Cropped Image of the License Plate. Then, perform all the Pre-Processing also on the Candidate License Plate Extracted.</a:t>
            </a:r>
          </a:p>
          <a:p>
            <a:pPr marL="228600" indent="-228600" algn="just">
              <a:lnSpc>
                <a:spcPct val="100000"/>
              </a:lnSpc>
              <a:buClr>
                <a:schemeClr val="hlink"/>
              </a:buClr>
              <a:buSzPts val="1100"/>
              <a:buFont typeface="+mj-lt"/>
              <a:buAutoNum type="arabicPeriod" startAt="4"/>
            </a:pPr>
            <a:endParaRPr lang="en-GB" sz="1200" dirty="0">
              <a:solidFill>
                <a:schemeClr val="bg1"/>
              </a:solidFill>
              <a:uFill>
                <a:noFill/>
              </a:uFill>
              <a:latin typeface="+mn-lt"/>
            </a:endParaRPr>
          </a:p>
          <a:p>
            <a:pPr marL="228600" indent="-228600" algn="just">
              <a:lnSpc>
                <a:spcPct val="100000"/>
              </a:lnSpc>
              <a:buClr>
                <a:schemeClr val="hlink"/>
              </a:buClr>
              <a:buSzPts val="1100"/>
              <a:buFont typeface="+mj-lt"/>
              <a:buAutoNum type="arabicPeriod" startAt="4"/>
            </a:pPr>
            <a:endParaRPr lang="en-GB" sz="1200" dirty="0">
              <a:solidFill>
                <a:schemeClr val="bg1"/>
              </a:solidFill>
              <a:uFill>
                <a:noFill/>
              </a:uFill>
              <a:latin typeface="+mn-lt"/>
            </a:endParaRPr>
          </a:p>
          <a:p>
            <a:pPr marL="228600" indent="-228600" algn="just">
              <a:lnSpc>
                <a:spcPct val="100000"/>
              </a:lnSpc>
              <a:buClr>
                <a:schemeClr val="hlink"/>
              </a:buClr>
              <a:buSzPts val="1100"/>
              <a:buFont typeface="+mj-lt"/>
              <a:buAutoNum type="arabicPeriod" startAt="4"/>
            </a:pPr>
            <a:endParaRPr lang="en-GB" sz="1200" dirty="0">
              <a:solidFill>
                <a:schemeClr val="bg1"/>
              </a:solidFill>
              <a:uFill>
                <a:noFill/>
              </a:uFill>
              <a:latin typeface="+mn-lt"/>
            </a:endParaRPr>
          </a:p>
          <a:p>
            <a:pPr marL="0" indent="0" algn="just">
              <a:lnSpc>
                <a:spcPct val="100000"/>
              </a:lnSpc>
              <a:buClr>
                <a:schemeClr val="hlink"/>
              </a:buClr>
              <a:buSzPts val="1100"/>
              <a:buNone/>
            </a:pPr>
            <a:r>
              <a:rPr lang="en-GB" sz="1200" dirty="0">
                <a:solidFill>
                  <a:schemeClr val="bg1"/>
                </a:solidFill>
                <a:uFill>
                  <a:noFill/>
                </a:uFill>
                <a:latin typeface="+mn-lt"/>
              </a:rPr>
              <a:t>                                                                              </a:t>
            </a:r>
          </a:p>
        </p:txBody>
      </p:sp>
    </p:spTree>
    <p:extLst>
      <p:ext uri="{BB962C8B-B14F-4D97-AF65-F5344CB8AC3E}">
        <p14:creationId xmlns:p14="http://schemas.microsoft.com/office/powerpoint/2010/main" val="1392006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58" name="Google Shape;2658;p42"/>
          <p:cNvGrpSpPr/>
          <p:nvPr/>
        </p:nvGrpSpPr>
        <p:grpSpPr>
          <a:xfrm>
            <a:off x="4542238" y="2482820"/>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660" name="Google Shape;2660;p42"/>
          <p:cNvSpPr txBox="1">
            <a:spLocks noGrp="1"/>
          </p:cNvSpPr>
          <p:nvPr>
            <p:ph type="title"/>
          </p:nvPr>
        </p:nvSpPr>
        <p:spPr>
          <a:xfrm>
            <a:off x="4201387" y="1214700"/>
            <a:ext cx="42222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4000" dirty="0">
                <a:solidFill>
                  <a:srgbClr val="FF8700"/>
                </a:solidFill>
              </a:rPr>
              <a:t>MAIN OBJECTIVE</a:t>
            </a:r>
            <a:endParaRPr sz="4000" dirty="0">
              <a:solidFill>
                <a:srgbClr val="FF8700"/>
              </a:solidFill>
            </a:endParaRPr>
          </a:p>
        </p:txBody>
      </p:sp>
      <p:grpSp>
        <p:nvGrpSpPr>
          <p:cNvPr id="9" name="Google Shape;2675;p43">
            <a:extLst>
              <a:ext uri="{FF2B5EF4-FFF2-40B4-BE49-F238E27FC236}">
                <a16:creationId xmlns:a16="http://schemas.microsoft.com/office/drawing/2014/main" id="{35C1AFAF-0948-8957-4670-002DA8B86B77}"/>
              </a:ext>
            </a:extLst>
          </p:cNvPr>
          <p:cNvGrpSpPr/>
          <p:nvPr/>
        </p:nvGrpSpPr>
        <p:grpSpPr>
          <a:xfrm>
            <a:off x="3746701" y="2840075"/>
            <a:ext cx="795537" cy="795537"/>
            <a:chOff x="851175" y="1582401"/>
            <a:chExt cx="964872" cy="964872"/>
          </a:xfrm>
        </p:grpSpPr>
        <p:sp>
          <p:nvSpPr>
            <p:cNvPr id="10" name="Google Shape;2676;p43">
              <a:extLst>
                <a:ext uri="{FF2B5EF4-FFF2-40B4-BE49-F238E27FC236}">
                  <a16:creationId xmlns:a16="http://schemas.microsoft.com/office/drawing/2014/main" id="{176A5EF0-A300-909F-2691-1D1F021A53B6}"/>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7;p43">
              <a:extLst>
                <a:ext uri="{FF2B5EF4-FFF2-40B4-BE49-F238E27FC236}">
                  <a16:creationId xmlns:a16="http://schemas.microsoft.com/office/drawing/2014/main" id="{C29005EC-8A0E-9531-0165-7E7F54EB39D7}"/>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lvl="0"/>
              <a:r>
                <a:rPr lang="en" sz="3700" b="1" dirty="0">
                  <a:solidFill>
                    <a:srgbClr val="FFFFFF"/>
                  </a:solidFill>
                  <a:latin typeface="Play"/>
                  <a:sym typeface="Play"/>
                </a:rPr>
                <a:t>03</a:t>
              </a:r>
              <a:endParaRPr lang="en" dirty="0"/>
            </a:p>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FE83C8C0-2D9F-7E6E-3254-E8678D2F162B}"/>
              </a:ext>
            </a:extLst>
          </p:cNvPr>
          <p:cNvPicPr>
            <a:picLocks noChangeAspect="1"/>
          </p:cNvPicPr>
          <p:nvPr/>
        </p:nvPicPr>
        <p:blipFill>
          <a:blip r:embed="rId3"/>
          <a:stretch>
            <a:fillRect/>
          </a:stretch>
        </p:blipFill>
        <p:spPr>
          <a:xfrm>
            <a:off x="4677538" y="2721740"/>
            <a:ext cx="2489200" cy="546100"/>
          </a:xfrm>
          <a:prstGeom prst="rect">
            <a:avLst/>
          </a:prstGeom>
        </p:spPr>
      </p:pic>
      <p:pic>
        <p:nvPicPr>
          <p:cNvPr id="6" name="Picture 5">
            <a:extLst>
              <a:ext uri="{FF2B5EF4-FFF2-40B4-BE49-F238E27FC236}">
                <a16:creationId xmlns:a16="http://schemas.microsoft.com/office/drawing/2014/main" id="{3CAD323B-C5F9-AD96-4FB2-C4DC995DC73F}"/>
              </a:ext>
            </a:extLst>
          </p:cNvPr>
          <p:cNvPicPr>
            <a:picLocks noChangeAspect="1"/>
          </p:cNvPicPr>
          <p:nvPr/>
        </p:nvPicPr>
        <p:blipFill>
          <a:blip r:embed="rId4"/>
          <a:stretch>
            <a:fillRect/>
          </a:stretch>
        </p:blipFill>
        <p:spPr>
          <a:xfrm>
            <a:off x="4728338" y="3134309"/>
            <a:ext cx="2438400" cy="609600"/>
          </a:xfrm>
          <a:prstGeom prst="rect">
            <a:avLst/>
          </a:prstGeom>
        </p:spPr>
      </p:pic>
    </p:spTree>
    <p:extLst>
      <p:ext uri="{BB962C8B-B14F-4D97-AF65-F5344CB8AC3E}">
        <p14:creationId xmlns:p14="http://schemas.microsoft.com/office/powerpoint/2010/main" val="1583566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4" y="539525"/>
            <a:ext cx="7973575"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3: “ LP RECOGNITION”</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228600" indent="-228600" algn="just">
              <a:lnSpc>
                <a:spcPct val="100000"/>
              </a:lnSpc>
              <a:buClr>
                <a:schemeClr val="hlink"/>
              </a:buClr>
              <a:buSzPts val="1100"/>
              <a:buFont typeface="+mj-lt"/>
              <a:buAutoNum type="arabicPeriod" startAt="5"/>
            </a:pPr>
            <a:r>
              <a:rPr lang="en-GB" sz="1200" b="1" dirty="0">
                <a:solidFill>
                  <a:schemeClr val="accent1"/>
                </a:solidFill>
                <a:uFill>
                  <a:noFill/>
                </a:uFill>
                <a:latin typeface="+mn-lt"/>
              </a:rPr>
              <a:t>Actual License Plate Recognition: </a:t>
            </a:r>
            <a:r>
              <a:rPr lang="en-GB" sz="1200" dirty="0">
                <a:solidFill>
                  <a:schemeClr val="bg1"/>
                </a:solidFill>
                <a:uFill>
                  <a:noFill/>
                </a:uFill>
                <a:latin typeface="+mn-lt"/>
              </a:rPr>
              <a:t>This is the step from which we get back the String given in input the Set of Candidate License Plates. We crop the characters (Creation of a ROI), add some padding, resize the image to the same dimension of Training Samples (28x28) and pass to the Recognition Algorithm. </a:t>
            </a:r>
          </a:p>
          <a:p>
            <a:pPr marL="685800" lvl="1" indent="-228600" algn="just">
              <a:lnSpc>
                <a:spcPct val="100000"/>
              </a:lnSpc>
              <a:buClr>
                <a:schemeClr val="hlink"/>
              </a:buClr>
              <a:buSzPts val="1100"/>
              <a:buFont typeface="Arial" panose="020B0604020202020204" pitchFamily="34" charset="0"/>
              <a:buChar char="•"/>
            </a:pPr>
            <a:r>
              <a:rPr lang="en-GB" sz="1200" b="1" dirty="0">
                <a:solidFill>
                  <a:schemeClr val="accent1"/>
                </a:solidFill>
                <a:uFill>
                  <a:noFill/>
                </a:uFill>
                <a:latin typeface="+mn-lt"/>
              </a:rPr>
              <a:t>KNN(K-Nearest-Neighbour)</a:t>
            </a:r>
            <a:r>
              <a:rPr lang="en-GB" sz="1200" dirty="0">
                <a:solidFill>
                  <a:schemeClr val="bg1"/>
                </a:solidFill>
                <a:uFill>
                  <a:noFill/>
                </a:uFill>
                <a:latin typeface="+mn-lt"/>
              </a:rPr>
              <a:t>: We first tried to use a ML Algorithm, implementing a 1-NN. However, it was a Miserable Failure. The result we obtained, indeed was: </a:t>
            </a:r>
          </a:p>
          <a:p>
            <a:pPr marL="457200" lvl="1" indent="0" algn="just">
              <a:lnSpc>
                <a:spcPct val="100000"/>
              </a:lnSpc>
              <a:buClr>
                <a:schemeClr val="hlink"/>
              </a:buClr>
              <a:buSzPts val="1100"/>
              <a:buNone/>
            </a:pPr>
            <a:r>
              <a:rPr lang="en-GB" sz="1200" dirty="0">
                <a:solidFill>
                  <a:srgbClr val="FF8700"/>
                </a:solidFill>
                <a:uFill>
                  <a:noFill/>
                </a:uFill>
                <a:latin typeface="+mn-lt"/>
              </a:rPr>
              <a:t>REASONS:</a:t>
            </a:r>
          </a:p>
          <a:p>
            <a:pPr marL="457200" lvl="1" indent="0" algn="just">
              <a:lnSpc>
                <a:spcPct val="100000"/>
              </a:lnSpc>
              <a:spcBef>
                <a:spcPts val="0"/>
              </a:spcBef>
              <a:buClr>
                <a:schemeClr val="hlink"/>
              </a:buClr>
              <a:buSzPts val="1100"/>
              <a:buNone/>
            </a:pPr>
            <a:r>
              <a:rPr lang="en-GB" sz="1200" dirty="0">
                <a:solidFill>
                  <a:schemeClr val="bg1"/>
                </a:solidFill>
                <a:uFill>
                  <a:noFill/>
                </a:uFill>
                <a:latin typeface="+mn-lt"/>
              </a:rPr>
              <a:t>KNN is a ML that is very strict in its Classification. Thus, if </a:t>
            </a:r>
          </a:p>
          <a:p>
            <a:pPr marL="457200" lvl="1" indent="0" algn="just">
              <a:lnSpc>
                <a:spcPct val="100000"/>
              </a:lnSpc>
              <a:spcBef>
                <a:spcPts val="0"/>
              </a:spcBef>
              <a:buClr>
                <a:schemeClr val="hlink"/>
              </a:buClr>
              <a:buSzPts val="1100"/>
              <a:buNone/>
            </a:pPr>
            <a:r>
              <a:rPr lang="en-GB" sz="1200" dirty="0">
                <a:solidFill>
                  <a:schemeClr val="bg1"/>
                </a:solidFill>
                <a:uFill>
                  <a:noFill/>
                </a:uFill>
                <a:latin typeface="+mn-lt"/>
              </a:rPr>
              <a:t>we provide an image that is slightly different from the ones </a:t>
            </a:r>
          </a:p>
          <a:p>
            <a:pPr marL="457200" lvl="1" indent="0" algn="just">
              <a:lnSpc>
                <a:spcPct val="100000"/>
              </a:lnSpc>
              <a:spcBef>
                <a:spcPts val="0"/>
              </a:spcBef>
              <a:buClr>
                <a:schemeClr val="hlink"/>
              </a:buClr>
              <a:buSzPts val="1100"/>
              <a:buNone/>
            </a:pPr>
            <a:r>
              <a:rPr lang="en-GB" sz="1200" dirty="0">
                <a:solidFill>
                  <a:schemeClr val="bg1"/>
                </a:solidFill>
                <a:uFill>
                  <a:noFill/>
                </a:uFill>
                <a:latin typeface="+mn-lt"/>
              </a:rPr>
              <a:t>on which the algorithm has been trained, this will result in a </a:t>
            </a:r>
          </a:p>
          <a:p>
            <a:pPr marL="457200" lvl="1" indent="0" algn="just">
              <a:lnSpc>
                <a:spcPct val="100000"/>
              </a:lnSpc>
              <a:spcBef>
                <a:spcPts val="0"/>
              </a:spcBef>
              <a:buClr>
                <a:schemeClr val="hlink"/>
              </a:buClr>
              <a:buSzPts val="1100"/>
              <a:buNone/>
            </a:pPr>
            <a:r>
              <a:rPr lang="en-GB" sz="1200" dirty="0">
                <a:solidFill>
                  <a:schemeClr val="bg1"/>
                </a:solidFill>
                <a:uFill>
                  <a:noFill/>
                </a:uFill>
                <a:latin typeface="+mn-lt"/>
              </a:rPr>
              <a:t>wrong classification for sure.</a:t>
            </a:r>
          </a:p>
          <a:p>
            <a:pPr marL="457200" lvl="1" indent="0" algn="just">
              <a:lnSpc>
                <a:spcPct val="100000"/>
              </a:lnSpc>
              <a:buClr>
                <a:schemeClr val="hlink"/>
              </a:buClr>
              <a:buSzPts val="1100"/>
              <a:buNone/>
            </a:pPr>
            <a:r>
              <a:rPr lang="en-GB" sz="1200" dirty="0">
                <a:solidFill>
                  <a:srgbClr val="FF8700"/>
                </a:solidFill>
                <a:uFill>
                  <a:noFill/>
                </a:uFill>
                <a:latin typeface="+mn-lt"/>
              </a:rPr>
              <a:t>SOLUTION:</a:t>
            </a:r>
          </a:p>
          <a:p>
            <a:pPr marL="457200" lvl="1" indent="0" algn="just">
              <a:lnSpc>
                <a:spcPct val="100000"/>
              </a:lnSpc>
              <a:buClr>
                <a:schemeClr val="hlink"/>
              </a:buClr>
              <a:buSzPts val="1100"/>
              <a:buNone/>
            </a:pPr>
            <a:r>
              <a:rPr lang="en-GB" sz="1200" dirty="0">
                <a:solidFill>
                  <a:schemeClr val="bg1"/>
                </a:solidFill>
                <a:uFill>
                  <a:noFill/>
                </a:uFill>
                <a:latin typeface="+mn-lt"/>
              </a:rPr>
              <a:t>Use a CNN!</a:t>
            </a:r>
          </a:p>
        </p:txBody>
      </p:sp>
      <p:pic>
        <p:nvPicPr>
          <p:cNvPr id="3" name="Picture 2">
            <a:extLst>
              <a:ext uri="{FF2B5EF4-FFF2-40B4-BE49-F238E27FC236}">
                <a16:creationId xmlns:a16="http://schemas.microsoft.com/office/drawing/2014/main" id="{EE0B6415-54E2-7799-8FED-6CE8BD4F4ADA}"/>
              </a:ext>
            </a:extLst>
          </p:cNvPr>
          <p:cNvPicPr>
            <a:picLocks noChangeAspect="1"/>
          </p:cNvPicPr>
          <p:nvPr/>
        </p:nvPicPr>
        <p:blipFill>
          <a:blip r:embed="rId3"/>
          <a:stretch>
            <a:fillRect/>
          </a:stretch>
        </p:blipFill>
        <p:spPr>
          <a:xfrm>
            <a:off x="5495628" y="2571750"/>
            <a:ext cx="2935097" cy="2241680"/>
          </a:xfrm>
          <a:prstGeom prst="rect">
            <a:avLst/>
          </a:prstGeom>
        </p:spPr>
      </p:pic>
    </p:spTree>
    <p:extLst>
      <p:ext uri="{BB962C8B-B14F-4D97-AF65-F5344CB8AC3E}">
        <p14:creationId xmlns:p14="http://schemas.microsoft.com/office/powerpoint/2010/main" val="2685742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8104204"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3: “ LP RECOGNITION”</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r>
              <a:rPr lang="en-GB" sz="1200" dirty="0">
                <a:solidFill>
                  <a:srgbClr val="FF8700"/>
                </a:solidFill>
                <a:uFill>
                  <a:noFill/>
                </a:uFill>
                <a:latin typeface="+mn-lt"/>
              </a:rPr>
              <a:t>CNN IMPLEMENTATION: </a:t>
            </a:r>
          </a:p>
          <a:p>
            <a:pPr marL="0" indent="0">
              <a:lnSpc>
                <a:spcPct val="150000"/>
              </a:lnSpc>
              <a:buClr>
                <a:schemeClr val="hlink"/>
              </a:buClr>
              <a:buSzPts val="1100"/>
              <a:buNone/>
            </a:pPr>
            <a:r>
              <a:rPr lang="en-GB" sz="1200" dirty="0">
                <a:solidFill>
                  <a:schemeClr val="bg1"/>
                </a:solidFill>
                <a:uFill>
                  <a:noFill/>
                </a:uFill>
                <a:latin typeface="+mn-lt"/>
              </a:rPr>
              <a:t>For the </a:t>
            </a:r>
            <a:r>
              <a:rPr lang="en-GB" sz="1200" b="1" dirty="0">
                <a:solidFill>
                  <a:schemeClr val="accent1"/>
                </a:solidFill>
                <a:uFill>
                  <a:noFill/>
                </a:uFill>
                <a:latin typeface="+mn-lt"/>
              </a:rPr>
              <a:t>CNN</a:t>
            </a:r>
            <a:r>
              <a:rPr lang="en-GB" sz="1200" dirty="0">
                <a:solidFill>
                  <a:schemeClr val="bg1"/>
                </a:solidFill>
                <a:uFill>
                  <a:noFill/>
                </a:uFill>
                <a:latin typeface="+mn-lt"/>
              </a:rPr>
              <a:t> Implementation, we performed several tries, changing:</a:t>
            </a:r>
            <a:br>
              <a:rPr lang="en-GB" sz="1200" dirty="0">
                <a:solidFill>
                  <a:schemeClr val="bg1"/>
                </a:solidFill>
                <a:uFill>
                  <a:noFill/>
                </a:uFill>
                <a:latin typeface="+mn-lt"/>
              </a:rPr>
            </a:br>
            <a:br>
              <a:rPr lang="en-GB" sz="1200" dirty="0">
                <a:solidFill>
                  <a:schemeClr val="bg1"/>
                </a:solidFill>
                <a:uFill>
                  <a:noFill/>
                </a:uFill>
                <a:latin typeface="+mn-lt"/>
              </a:rPr>
            </a:br>
            <a:r>
              <a:rPr lang="en-GB" sz="1200" dirty="0">
                <a:solidFill>
                  <a:schemeClr val="bg1"/>
                </a:solidFill>
                <a:uFill>
                  <a:noFill/>
                </a:uFill>
                <a:latin typeface="+mn-lt"/>
              </a:rPr>
              <a:t>-number of convolutional layers</a:t>
            </a:r>
            <a:br>
              <a:rPr lang="en-GB" sz="1200" dirty="0">
                <a:solidFill>
                  <a:schemeClr val="bg1"/>
                </a:solidFill>
                <a:uFill>
                  <a:noFill/>
                </a:uFill>
                <a:latin typeface="+mn-lt"/>
              </a:rPr>
            </a:br>
            <a:r>
              <a:rPr lang="en-GB" sz="1200" dirty="0">
                <a:solidFill>
                  <a:schemeClr val="bg1"/>
                </a:solidFill>
                <a:uFill>
                  <a:noFill/>
                </a:uFill>
                <a:latin typeface="+mn-lt"/>
              </a:rPr>
              <a:t>-number of fully connected layers</a:t>
            </a:r>
            <a:br>
              <a:rPr lang="en-GB" sz="1200" dirty="0">
                <a:solidFill>
                  <a:schemeClr val="bg1"/>
                </a:solidFill>
                <a:uFill>
                  <a:noFill/>
                </a:uFill>
                <a:latin typeface="+mn-lt"/>
              </a:rPr>
            </a:br>
            <a:r>
              <a:rPr lang="en-GB" sz="1200" dirty="0">
                <a:solidFill>
                  <a:schemeClr val="bg1"/>
                </a:solidFill>
                <a:uFill>
                  <a:noFill/>
                </a:uFill>
                <a:latin typeface="+mn-lt"/>
              </a:rPr>
              <a:t>-activation function</a:t>
            </a:r>
            <a:br>
              <a:rPr lang="en-GB" sz="1200" dirty="0">
                <a:solidFill>
                  <a:schemeClr val="bg1"/>
                </a:solidFill>
                <a:uFill>
                  <a:noFill/>
                </a:uFill>
                <a:latin typeface="+mn-lt"/>
              </a:rPr>
            </a:br>
            <a:r>
              <a:rPr lang="en-GB" sz="1200" dirty="0">
                <a:solidFill>
                  <a:schemeClr val="bg1"/>
                </a:solidFill>
                <a:uFill>
                  <a:noFill/>
                </a:uFill>
                <a:latin typeface="+mn-lt"/>
              </a:rPr>
              <a:t>-loss function</a:t>
            </a:r>
            <a:br>
              <a:rPr lang="en-GB" sz="1200" dirty="0">
                <a:solidFill>
                  <a:schemeClr val="bg1"/>
                </a:solidFill>
                <a:uFill>
                  <a:noFill/>
                </a:uFill>
                <a:latin typeface="+mn-lt"/>
              </a:rPr>
            </a:br>
            <a:r>
              <a:rPr lang="en-GB" sz="1200" dirty="0">
                <a:solidFill>
                  <a:schemeClr val="bg1"/>
                </a:solidFill>
                <a:uFill>
                  <a:noFill/>
                </a:uFill>
                <a:latin typeface="+mn-lt"/>
              </a:rPr>
              <a:t>-number of epochs for the training</a:t>
            </a:r>
          </a:p>
          <a:p>
            <a:pPr marL="0" indent="0">
              <a:lnSpc>
                <a:spcPct val="100000"/>
              </a:lnSpc>
              <a:buClr>
                <a:schemeClr val="hlink"/>
              </a:buClr>
              <a:buSzPts val="1100"/>
              <a:buNone/>
            </a:pPr>
            <a:endParaRPr lang="en-GB" sz="1200" dirty="0">
              <a:solidFill>
                <a:schemeClr val="bg1"/>
              </a:solidFill>
              <a:uFill>
                <a:noFill/>
              </a:uFill>
              <a:latin typeface="+mn-lt"/>
            </a:endParaRPr>
          </a:p>
          <a:p>
            <a:pPr marL="0" indent="0">
              <a:lnSpc>
                <a:spcPct val="100000"/>
              </a:lnSpc>
              <a:buClr>
                <a:schemeClr val="hlink"/>
              </a:buClr>
              <a:buSzPts val="1100"/>
              <a:buNone/>
            </a:pPr>
            <a:endParaRPr lang="en-GB" sz="1200" dirty="0">
              <a:solidFill>
                <a:schemeClr val="bg1"/>
              </a:solidFill>
              <a:uFill>
                <a:noFill/>
              </a:uFill>
              <a:latin typeface="+mn-lt"/>
            </a:endParaRPr>
          </a:p>
          <a:p>
            <a:pPr marL="0" indent="0">
              <a:lnSpc>
                <a:spcPct val="100000"/>
              </a:lnSpc>
              <a:buClr>
                <a:schemeClr val="hlink"/>
              </a:buClr>
              <a:buSzPts val="1100"/>
              <a:buNone/>
            </a:pPr>
            <a:r>
              <a:rPr lang="en-GB" sz="1200" dirty="0">
                <a:solidFill>
                  <a:schemeClr val="tx2">
                    <a:lumMod val="60000"/>
                    <a:lumOff val="40000"/>
                  </a:schemeClr>
                </a:solidFill>
                <a:uFill>
                  <a:noFill/>
                </a:uFill>
                <a:latin typeface="+mn-lt"/>
              </a:rPr>
              <a:t>CNN FINAL FORM </a:t>
            </a:r>
            <a:br>
              <a:rPr lang="en-GB" sz="1200" dirty="0">
                <a:solidFill>
                  <a:schemeClr val="bg1"/>
                </a:solidFill>
                <a:uFill>
                  <a:noFill/>
                </a:uFill>
                <a:latin typeface="+mn-lt"/>
              </a:rPr>
            </a:br>
            <a:r>
              <a:rPr lang="en-GB" sz="1200" dirty="0">
                <a:solidFill>
                  <a:schemeClr val="bg1"/>
                </a:solidFill>
                <a:uFill>
                  <a:noFill/>
                </a:uFill>
                <a:latin typeface="+mn-lt"/>
              </a:rPr>
              <a:t>After many trial we decide to build our model as a simple 2 Level CNN, using MISH as activation function and the </a:t>
            </a:r>
            <a:r>
              <a:rPr lang="en-GB" sz="1200" b="1" dirty="0" err="1">
                <a:solidFill>
                  <a:schemeClr val="accent1"/>
                </a:solidFill>
                <a:uFill>
                  <a:noFill/>
                </a:uFill>
                <a:latin typeface="+mn-lt"/>
              </a:rPr>
              <a:t>CrossEntropyLoss</a:t>
            </a:r>
            <a:r>
              <a:rPr lang="en-GB" sz="1200" dirty="0">
                <a:solidFill>
                  <a:schemeClr val="bg1"/>
                </a:solidFill>
                <a:uFill>
                  <a:noFill/>
                </a:uFill>
                <a:latin typeface="+mn-lt"/>
              </a:rPr>
              <a:t> (Indicated for Multiclassification, as in our case), as Loss Function.</a:t>
            </a:r>
            <a:br>
              <a:rPr lang="en-GB" sz="1200" dirty="0">
                <a:solidFill>
                  <a:schemeClr val="bg1"/>
                </a:solidFill>
                <a:uFill>
                  <a:noFill/>
                </a:uFill>
                <a:latin typeface="+mn-lt"/>
              </a:rPr>
            </a:br>
            <a:r>
              <a:rPr lang="en-GB" sz="1200" dirty="0">
                <a:solidFill>
                  <a:schemeClr val="bg1"/>
                </a:solidFill>
                <a:uFill>
                  <a:noFill/>
                </a:uFill>
                <a:latin typeface="+mn-lt"/>
              </a:rPr>
              <a:t>We started the training with low epochs and we reached a maximum of 100 epochs.</a:t>
            </a: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endParaRPr lang="en-GB" sz="1200" dirty="0">
              <a:solidFill>
                <a:schemeClr val="bg1"/>
              </a:solidFill>
              <a:uFill>
                <a:noFill/>
              </a:uFill>
              <a:latin typeface="+mn-lt"/>
            </a:endParaRPr>
          </a:p>
        </p:txBody>
      </p:sp>
      <p:pic>
        <p:nvPicPr>
          <p:cNvPr id="3" name="Picture 2" descr="Diagram, engineering drawing&#10;&#10;Description automatically generated">
            <a:extLst>
              <a:ext uri="{FF2B5EF4-FFF2-40B4-BE49-F238E27FC236}">
                <a16:creationId xmlns:a16="http://schemas.microsoft.com/office/drawing/2014/main" id="{5EADC77E-FF4E-A4E4-CC2B-ACEB24603ACA}"/>
              </a:ext>
            </a:extLst>
          </p:cNvPr>
          <p:cNvPicPr>
            <a:picLocks noChangeAspect="1"/>
          </p:cNvPicPr>
          <p:nvPr/>
        </p:nvPicPr>
        <p:blipFill rotWithShape="1">
          <a:blip r:embed="rId3"/>
          <a:srcRect t="1" r="6330" b="23541"/>
          <a:stretch/>
        </p:blipFill>
        <p:spPr>
          <a:xfrm>
            <a:off x="3598878" y="2228696"/>
            <a:ext cx="4739780" cy="1307106"/>
          </a:xfrm>
          <a:prstGeom prst="rect">
            <a:avLst/>
          </a:prstGeom>
        </p:spPr>
      </p:pic>
    </p:spTree>
    <p:extLst>
      <p:ext uri="{BB962C8B-B14F-4D97-AF65-F5344CB8AC3E}">
        <p14:creationId xmlns:p14="http://schemas.microsoft.com/office/powerpoint/2010/main" val="3812645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8104204"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3: “ LP RECOGNITION”</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nSpc>
                <a:spcPct val="150000"/>
              </a:lnSpc>
              <a:buClr>
                <a:schemeClr val="hlink"/>
              </a:buClr>
              <a:buSzPts val="1100"/>
              <a:buNone/>
            </a:pPr>
            <a:r>
              <a:rPr lang="en-GB" sz="1200" dirty="0">
                <a:solidFill>
                  <a:schemeClr val="tx2">
                    <a:lumMod val="60000"/>
                    <a:lumOff val="40000"/>
                  </a:schemeClr>
                </a:solidFill>
                <a:uFill>
                  <a:noFill/>
                </a:uFill>
                <a:latin typeface="+mn-lt"/>
              </a:rPr>
              <a:t>CLOSE UP ON ACTIVATION FUNCTIONS:</a:t>
            </a:r>
            <a:br>
              <a:rPr lang="en-GB" sz="1200" dirty="0">
                <a:solidFill>
                  <a:schemeClr val="bg1"/>
                </a:solidFill>
                <a:uFill>
                  <a:noFill/>
                </a:uFill>
                <a:latin typeface="+mn-lt"/>
              </a:rPr>
            </a:br>
            <a:r>
              <a:rPr lang="en-GB" sz="1200" dirty="0">
                <a:solidFill>
                  <a:schemeClr val="bg1"/>
                </a:solidFill>
                <a:uFill>
                  <a:noFill/>
                </a:uFill>
                <a:latin typeface="+mn-lt"/>
              </a:rPr>
              <a:t>During the several tries, we started with a </a:t>
            </a:r>
            <a:r>
              <a:rPr lang="en-GB" sz="1200" b="1" dirty="0" err="1">
                <a:solidFill>
                  <a:schemeClr val="accent1"/>
                </a:solidFill>
                <a:uFill>
                  <a:noFill/>
                </a:uFill>
                <a:latin typeface="+mn-lt"/>
              </a:rPr>
              <a:t>ReLU</a:t>
            </a:r>
            <a:r>
              <a:rPr lang="en-GB" sz="1200" dirty="0">
                <a:solidFill>
                  <a:schemeClr val="bg1"/>
                </a:solidFill>
                <a:uFill>
                  <a:noFill/>
                </a:uFill>
                <a:latin typeface="+mn-lt"/>
              </a:rPr>
              <a:t> Activation Function, then we tried with the </a:t>
            </a:r>
            <a:r>
              <a:rPr lang="en-GB" sz="1200" b="1" dirty="0" err="1">
                <a:solidFill>
                  <a:schemeClr val="accent1"/>
                </a:solidFill>
                <a:uFill>
                  <a:noFill/>
                </a:uFill>
                <a:latin typeface="+mn-lt"/>
              </a:rPr>
              <a:t>LeakyReLU</a:t>
            </a:r>
            <a:r>
              <a:rPr lang="en-GB" sz="1200" dirty="0">
                <a:solidFill>
                  <a:schemeClr val="bg1"/>
                </a:solidFill>
                <a:uFill>
                  <a:noFill/>
                </a:uFill>
                <a:latin typeface="+mn-lt"/>
              </a:rPr>
              <a:t>, having a significant increase. At the end, after advice from the Professor, we tried the new-entry Activation Function </a:t>
            </a:r>
            <a:r>
              <a:rPr lang="en-GB" sz="1200" b="1" dirty="0">
                <a:solidFill>
                  <a:schemeClr val="accent1"/>
                </a:solidFill>
                <a:uFill>
                  <a:noFill/>
                </a:uFill>
                <a:latin typeface="+mn-lt"/>
              </a:rPr>
              <a:t>MISH</a:t>
            </a:r>
            <a:r>
              <a:rPr lang="en-GB" sz="1200" dirty="0">
                <a:solidFill>
                  <a:schemeClr val="bg1"/>
                </a:solidFill>
                <a:uFill>
                  <a:noFill/>
                </a:uFill>
                <a:latin typeface="+mn-lt"/>
              </a:rPr>
              <a:t>, that was proposed in 2019 by the Cornell University, that </a:t>
            </a:r>
            <a:r>
              <a:rPr lang="en-GB" sz="1200" dirty="0">
                <a:solidFill>
                  <a:schemeClr val="bg1"/>
                </a:solidFill>
                <a:uFill>
                  <a:noFill/>
                </a:uFill>
              </a:rPr>
              <a:t>performs better at a lower learning rate than any other Activation Function.</a:t>
            </a: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endParaRPr lang="en-GB" sz="1200" dirty="0">
              <a:solidFill>
                <a:schemeClr val="bg1"/>
              </a:solidFill>
              <a:uFill>
                <a:noFill/>
              </a:uFill>
              <a:latin typeface="+mn-lt"/>
            </a:endParaRPr>
          </a:p>
        </p:txBody>
      </p:sp>
      <p:pic>
        <p:nvPicPr>
          <p:cNvPr id="5" name="Picture 4">
            <a:extLst>
              <a:ext uri="{FF2B5EF4-FFF2-40B4-BE49-F238E27FC236}">
                <a16:creationId xmlns:a16="http://schemas.microsoft.com/office/drawing/2014/main" id="{E76EB732-4AB5-B917-C694-EDA9B5682EEE}"/>
              </a:ext>
            </a:extLst>
          </p:cNvPr>
          <p:cNvPicPr>
            <a:picLocks noChangeAspect="1"/>
          </p:cNvPicPr>
          <p:nvPr/>
        </p:nvPicPr>
        <p:blipFill>
          <a:blip r:embed="rId3"/>
          <a:stretch>
            <a:fillRect/>
          </a:stretch>
        </p:blipFill>
        <p:spPr>
          <a:xfrm>
            <a:off x="5966713" y="2892490"/>
            <a:ext cx="2464012" cy="1934995"/>
          </a:xfrm>
          <a:prstGeom prst="rect">
            <a:avLst/>
          </a:prstGeom>
        </p:spPr>
      </p:pic>
      <p:pic>
        <p:nvPicPr>
          <p:cNvPr id="7" name="Picture 6">
            <a:extLst>
              <a:ext uri="{FF2B5EF4-FFF2-40B4-BE49-F238E27FC236}">
                <a16:creationId xmlns:a16="http://schemas.microsoft.com/office/drawing/2014/main" id="{1B8F1548-BCC8-6BA8-942E-14EF762D2C43}"/>
              </a:ext>
            </a:extLst>
          </p:cNvPr>
          <p:cNvPicPr>
            <a:picLocks noChangeAspect="1"/>
          </p:cNvPicPr>
          <p:nvPr/>
        </p:nvPicPr>
        <p:blipFill>
          <a:blip r:embed="rId4"/>
          <a:stretch>
            <a:fillRect/>
          </a:stretch>
        </p:blipFill>
        <p:spPr>
          <a:xfrm>
            <a:off x="1044227" y="3625037"/>
            <a:ext cx="3721100" cy="469900"/>
          </a:xfrm>
          <a:prstGeom prst="rect">
            <a:avLst/>
          </a:prstGeom>
        </p:spPr>
      </p:pic>
    </p:spTree>
    <p:extLst>
      <p:ext uri="{BB962C8B-B14F-4D97-AF65-F5344CB8AC3E}">
        <p14:creationId xmlns:p14="http://schemas.microsoft.com/office/powerpoint/2010/main" val="3919859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8104204"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3: “ LP RECOGNITION”</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nSpc>
                <a:spcPct val="150000"/>
              </a:lnSpc>
              <a:buClr>
                <a:schemeClr val="hlink"/>
              </a:buClr>
              <a:buSzPts val="1100"/>
              <a:buNone/>
            </a:pPr>
            <a:r>
              <a:rPr lang="en-GB" sz="1200" dirty="0">
                <a:solidFill>
                  <a:schemeClr val="bg1"/>
                </a:solidFill>
                <a:uFill>
                  <a:noFill/>
                </a:uFill>
                <a:latin typeface="+mn-lt"/>
              </a:rPr>
              <a:t>During our training we focused on reaching the bet performance we could in terms of accuracy. </a:t>
            </a:r>
            <a:br>
              <a:rPr lang="en-GB" sz="1200" dirty="0">
                <a:solidFill>
                  <a:schemeClr val="bg1"/>
                </a:solidFill>
                <a:uFill>
                  <a:noFill/>
                </a:uFill>
                <a:latin typeface="+mn-lt"/>
              </a:rPr>
            </a:br>
            <a:r>
              <a:rPr lang="en-GB" sz="1200" dirty="0">
                <a:solidFill>
                  <a:schemeClr val="bg1"/>
                </a:solidFill>
                <a:uFill>
                  <a:noFill/>
                </a:uFill>
                <a:latin typeface="+mn-lt"/>
              </a:rPr>
              <a:t>We played with previously mentioned features and we sampled from the dataset in a </a:t>
            </a:r>
            <a:r>
              <a:rPr lang="en-GB" sz="1200" dirty="0" err="1">
                <a:solidFill>
                  <a:schemeClr val="bg1"/>
                </a:solidFill>
                <a:uFill>
                  <a:noFill/>
                </a:uFill>
                <a:latin typeface="+mn-lt"/>
              </a:rPr>
              <a:t>balnced</a:t>
            </a:r>
            <a:r>
              <a:rPr lang="en-GB" sz="1200" dirty="0">
                <a:solidFill>
                  <a:schemeClr val="bg1"/>
                </a:solidFill>
                <a:uFill>
                  <a:noFill/>
                </a:uFill>
                <a:latin typeface="+mn-lt"/>
              </a:rPr>
              <a:t> way in order to be sure to train on a even number of samples per character.</a:t>
            </a:r>
            <a:br>
              <a:rPr lang="en-GB" sz="1200" dirty="0">
                <a:solidFill>
                  <a:schemeClr val="bg1"/>
                </a:solidFill>
                <a:uFill>
                  <a:noFill/>
                </a:uFill>
                <a:latin typeface="+mn-lt"/>
              </a:rPr>
            </a:br>
            <a:endParaRPr lang="en-GB" sz="1200" dirty="0">
              <a:solidFill>
                <a:schemeClr val="bg1"/>
              </a:solidFill>
              <a:uFill>
                <a:noFill/>
              </a:uFill>
              <a:latin typeface="+mn-lt"/>
            </a:endParaRPr>
          </a:p>
          <a:p>
            <a:pPr marL="0" indent="0">
              <a:lnSpc>
                <a:spcPct val="150000"/>
              </a:lnSpc>
              <a:buClr>
                <a:schemeClr val="hlink"/>
              </a:buClr>
              <a:buSzPts val="1100"/>
              <a:buNone/>
            </a:pPr>
            <a:endParaRPr lang="en-GB" sz="1200" dirty="0">
              <a:solidFill>
                <a:schemeClr val="bg1"/>
              </a:solidFill>
              <a:uFill>
                <a:noFill/>
              </a:uFill>
              <a:latin typeface="+mn-lt"/>
            </a:endParaRPr>
          </a:p>
          <a:p>
            <a:pPr marL="0" indent="0">
              <a:lnSpc>
                <a:spcPct val="150000"/>
              </a:lnSpc>
              <a:buClr>
                <a:schemeClr val="hlink"/>
              </a:buClr>
              <a:buSzPts val="1100"/>
              <a:buNone/>
            </a:pPr>
            <a:endParaRPr lang="en-GB" sz="1200" dirty="0">
              <a:solidFill>
                <a:schemeClr val="bg1"/>
              </a:solidFill>
              <a:uFill>
                <a:noFill/>
              </a:uFill>
              <a:latin typeface="+mn-lt"/>
            </a:endParaRPr>
          </a:p>
          <a:p>
            <a:pPr marL="0" indent="0">
              <a:lnSpc>
                <a:spcPct val="150000"/>
              </a:lnSpc>
              <a:buClr>
                <a:schemeClr val="hlink"/>
              </a:buClr>
              <a:buSzPts val="1100"/>
              <a:buNone/>
            </a:pPr>
            <a:endParaRPr lang="en-GB" sz="1200" dirty="0">
              <a:solidFill>
                <a:schemeClr val="bg1"/>
              </a:solidFill>
              <a:uFill>
                <a:noFill/>
              </a:uFill>
              <a:latin typeface="+mn-lt"/>
            </a:endParaRPr>
          </a:p>
          <a:p>
            <a:pPr marL="0" indent="0">
              <a:lnSpc>
                <a:spcPct val="150000"/>
              </a:lnSpc>
              <a:buClr>
                <a:schemeClr val="hlink"/>
              </a:buClr>
              <a:buSzPts val="1100"/>
              <a:buNone/>
            </a:pPr>
            <a:endParaRPr lang="en-GB" sz="1200" dirty="0">
              <a:solidFill>
                <a:schemeClr val="bg1"/>
              </a:solidFill>
              <a:uFill>
                <a:noFill/>
              </a:uFill>
              <a:latin typeface="+mn-lt"/>
            </a:endParaRPr>
          </a:p>
          <a:p>
            <a:pPr marL="0" indent="0">
              <a:lnSpc>
                <a:spcPct val="150000"/>
              </a:lnSpc>
              <a:buClr>
                <a:schemeClr val="hlink"/>
              </a:buClr>
              <a:buSzPts val="1100"/>
              <a:buNone/>
            </a:pPr>
            <a:br>
              <a:rPr lang="en-GB" sz="1200" dirty="0">
                <a:solidFill>
                  <a:schemeClr val="bg1"/>
                </a:solidFill>
                <a:uFill>
                  <a:noFill/>
                </a:uFill>
                <a:latin typeface="+mn-lt"/>
              </a:rPr>
            </a:br>
            <a:r>
              <a:rPr lang="en-GB" sz="1200" dirty="0">
                <a:solidFill>
                  <a:schemeClr val="bg1"/>
                </a:solidFill>
                <a:uFill>
                  <a:noFill/>
                </a:uFill>
                <a:latin typeface="+mn-lt"/>
              </a:rPr>
              <a:t>We reached also a good accuracy, with a </a:t>
            </a:r>
            <a:r>
              <a:rPr lang="en-GB" sz="1200" b="1" dirty="0">
                <a:solidFill>
                  <a:schemeClr val="accent1"/>
                </a:solidFill>
                <a:uFill>
                  <a:noFill/>
                </a:uFill>
                <a:latin typeface="+mn-lt"/>
              </a:rPr>
              <a:t>Peak</a:t>
            </a:r>
            <a:r>
              <a:rPr lang="en-GB" sz="1200" dirty="0">
                <a:solidFill>
                  <a:schemeClr val="bg1"/>
                </a:solidFill>
                <a:uFill>
                  <a:noFill/>
                </a:uFill>
                <a:latin typeface="+mn-lt"/>
              </a:rPr>
              <a:t> of </a:t>
            </a:r>
            <a:r>
              <a:rPr lang="en-GB" sz="1200" b="1" dirty="0">
                <a:solidFill>
                  <a:schemeClr val="accent1"/>
                </a:solidFill>
                <a:uFill>
                  <a:noFill/>
                </a:uFill>
                <a:latin typeface="+mn-lt"/>
              </a:rPr>
              <a:t>95.628%</a:t>
            </a:r>
            <a:r>
              <a:rPr lang="en-GB" sz="1200" dirty="0">
                <a:solidFill>
                  <a:schemeClr val="bg1"/>
                </a:solidFill>
                <a:uFill>
                  <a:noFill/>
                </a:uFill>
                <a:latin typeface="+mn-lt"/>
              </a:rPr>
              <a:t>. However, it was too specific (</a:t>
            </a:r>
            <a:r>
              <a:rPr lang="en-GB" sz="1200" b="1" dirty="0">
                <a:solidFill>
                  <a:schemeClr val="accent1"/>
                </a:solidFill>
                <a:uFill>
                  <a:noFill/>
                </a:uFill>
                <a:latin typeface="+mn-lt"/>
              </a:rPr>
              <a:t>Overfitting</a:t>
            </a:r>
            <a:r>
              <a:rPr lang="en-GB" sz="1200" dirty="0">
                <a:solidFill>
                  <a:schemeClr val="bg1"/>
                </a:solidFill>
                <a:uFill>
                  <a:noFill/>
                </a:uFill>
                <a:latin typeface="+mn-lt"/>
              </a:rPr>
              <a:t>), thus we opted for choosing other CNN Implementation that has an Accuracy of about </a:t>
            </a:r>
            <a:r>
              <a:rPr lang="en-GB" sz="1200" b="1" dirty="0">
                <a:solidFill>
                  <a:schemeClr val="accent1"/>
                </a:solidFill>
                <a:uFill>
                  <a:noFill/>
                </a:uFill>
                <a:latin typeface="+mn-lt"/>
              </a:rPr>
              <a:t>91%</a:t>
            </a:r>
            <a:r>
              <a:rPr lang="en-GB" sz="1200" b="1" dirty="0">
                <a:solidFill>
                  <a:schemeClr val="bg1"/>
                </a:solidFill>
                <a:uFill>
                  <a:noFill/>
                </a:uFill>
                <a:latin typeface="+mn-lt"/>
              </a:rPr>
              <a:t>.</a:t>
            </a:r>
          </a:p>
          <a:p>
            <a:pPr marL="0" indent="0" algn="just">
              <a:lnSpc>
                <a:spcPct val="100000"/>
              </a:lnSpc>
              <a:buClr>
                <a:schemeClr val="hlink"/>
              </a:buClr>
              <a:buSzPts val="1100"/>
              <a:buNone/>
            </a:pPr>
            <a:endParaRPr lang="en-GB" sz="1200" b="1" dirty="0">
              <a:solidFill>
                <a:schemeClr val="bg1"/>
              </a:solidFill>
              <a:uFill>
                <a:noFill/>
              </a:uFill>
              <a:latin typeface="+mn-lt"/>
            </a:endParaRPr>
          </a:p>
        </p:txBody>
      </p:sp>
    </p:spTree>
    <p:extLst>
      <p:ext uri="{BB962C8B-B14F-4D97-AF65-F5344CB8AC3E}">
        <p14:creationId xmlns:p14="http://schemas.microsoft.com/office/powerpoint/2010/main" val="2508543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dirty="0">
                <a:solidFill>
                  <a:srgbClr val="FF8700"/>
                </a:solidFill>
                <a:latin typeface="+mn-lt"/>
              </a:rPr>
              <a:t>PROJECT CONTEXT</a:t>
            </a:r>
            <a:endParaRPr sz="3100" dirty="0">
              <a:solidFill>
                <a:srgbClr val="FF8700"/>
              </a:solidFill>
              <a:latin typeface="+mn-lt"/>
            </a:endParaRPr>
          </a:p>
        </p:txBody>
      </p:sp>
      <p:sp>
        <p:nvSpPr>
          <p:cNvPr id="2650" name="Google Shape;2650;p41"/>
          <p:cNvSpPr txBox="1">
            <a:spLocks noGrp="1"/>
          </p:cNvSpPr>
          <p:nvPr>
            <p:ph type="body" idx="1"/>
          </p:nvPr>
        </p:nvSpPr>
        <p:spPr>
          <a:xfrm>
            <a:off x="713225" y="1198925"/>
            <a:ext cx="7717500" cy="1492760"/>
          </a:xfrm>
          <a:prstGeom prst="rect">
            <a:avLst/>
          </a:prstGeom>
        </p:spPr>
        <p:txBody>
          <a:bodyPr spcFirstLastPara="1" wrap="square" lIns="91425" tIns="91425" rIns="91425" bIns="91425" anchor="t" anchorCtr="0">
            <a:noAutofit/>
          </a:bodyPr>
          <a:lstStyle/>
          <a:p>
            <a:pPr marL="0" lvl="0" indent="0">
              <a:lnSpc>
                <a:spcPct val="100000"/>
              </a:lnSpc>
              <a:buClr>
                <a:schemeClr val="hlink"/>
              </a:buClr>
              <a:buSzPts val="1100"/>
              <a:buNone/>
            </a:pPr>
            <a:r>
              <a:rPr lang="en" sz="1200" dirty="0">
                <a:latin typeface="+mn-lt"/>
              </a:rPr>
              <a:t>An Hypothetical </a:t>
            </a:r>
            <a:r>
              <a:rPr lang="en" sz="1200" b="1" dirty="0">
                <a:solidFill>
                  <a:schemeClr val="accent1"/>
                </a:solidFill>
                <a:uFill>
                  <a:noFill/>
                </a:uFill>
                <a:latin typeface="+mn-lt"/>
              </a:rPr>
              <a:t>AMG  </a:t>
            </a:r>
            <a:r>
              <a:rPr lang="en" sz="1200" dirty="0">
                <a:latin typeface="+mn-lt"/>
              </a:rPr>
              <a:t>Company asked us to implement an </a:t>
            </a:r>
            <a:r>
              <a:rPr lang="en" sz="1200" b="1" dirty="0">
                <a:solidFill>
                  <a:schemeClr val="accent1"/>
                </a:solidFill>
                <a:uFill>
                  <a:noFill/>
                </a:uFill>
                <a:latin typeface="+mn-lt"/>
              </a:rPr>
              <a:t>ALPR</a:t>
            </a:r>
            <a:r>
              <a:rPr lang="en" sz="1200" dirty="0">
                <a:latin typeface="+mn-lt"/>
              </a:rPr>
              <a:t> System.</a:t>
            </a:r>
          </a:p>
          <a:p>
            <a:pPr marL="0" lvl="0" indent="0" algn="l" rtl="0">
              <a:lnSpc>
                <a:spcPct val="100000"/>
              </a:lnSpc>
              <a:spcBef>
                <a:spcPts val="0"/>
              </a:spcBef>
              <a:spcAft>
                <a:spcPts val="0"/>
              </a:spcAft>
              <a:buClr>
                <a:schemeClr val="hlink"/>
              </a:buClr>
              <a:buSzPts val="1100"/>
              <a:buFont typeface="Arial"/>
              <a:buNone/>
            </a:pPr>
            <a:endParaRPr lang="en" sz="1200" dirty="0">
              <a:latin typeface="+mn-lt"/>
            </a:endParaRPr>
          </a:p>
          <a:p>
            <a:pPr marL="0" lvl="0" indent="0" algn="l" rtl="0">
              <a:lnSpc>
                <a:spcPct val="100000"/>
              </a:lnSpc>
              <a:spcBef>
                <a:spcPts val="0"/>
              </a:spcBef>
              <a:spcAft>
                <a:spcPts val="0"/>
              </a:spcAft>
              <a:buClr>
                <a:schemeClr val="hlink"/>
              </a:buClr>
              <a:buSzPts val="1100"/>
              <a:buFont typeface="Arial"/>
              <a:buNone/>
            </a:pPr>
            <a:r>
              <a:rPr lang="en" sz="1800" dirty="0">
                <a:solidFill>
                  <a:srgbClr val="FF8700"/>
                </a:solidFill>
                <a:latin typeface="+mn-lt"/>
              </a:rPr>
              <a:t>OBJECTIVE:</a:t>
            </a:r>
          </a:p>
          <a:p>
            <a:pPr marL="0" lvl="0" indent="0" algn="l" rtl="0">
              <a:lnSpc>
                <a:spcPct val="100000"/>
              </a:lnSpc>
              <a:spcBef>
                <a:spcPts val="0"/>
              </a:spcBef>
              <a:spcAft>
                <a:spcPts val="0"/>
              </a:spcAft>
              <a:buClr>
                <a:schemeClr val="hlink"/>
              </a:buClr>
              <a:buSzPts val="1100"/>
              <a:buFont typeface="Arial"/>
              <a:buNone/>
            </a:pPr>
            <a:endParaRPr sz="1200" dirty="0">
              <a:latin typeface="+mn-lt"/>
            </a:endParaRPr>
          </a:p>
          <a:p>
            <a:pPr lvl="0" indent="-304800">
              <a:lnSpc>
                <a:spcPct val="100000"/>
              </a:lnSpc>
              <a:buSzPts val="1200"/>
              <a:buAutoNum type="arabicPeriod"/>
            </a:pPr>
            <a:r>
              <a:rPr lang="en" sz="1200" dirty="0">
                <a:latin typeface="+mn-lt"/>
              </a:rPr>
              <a:t>Automatization of AMG Employees’ License Plate Recognition through ML &amp; DL Techniques.</a:t>
            </a:r>
          </a:p>
          <a:p>
            <a:pPr marL="152400" lvl="0" indent="0" algn="l" rtl="0">
              <a:lnSpc>
                <a:spcPct val="100000"/>
              </a:lnSpc>
              <a:spcBef>
                <a:spcPts val="0"/>
              </a:spcBef>
              <a:spcAft>
                <a:spcPts val="0"/>
              </a:spcAft>
              <a:buSzPts val="1200"/>
              <a:buNone/>
            </a:pPr>
            <a:endParaRPr lang="en" sz="1200" dirty="0">
              <a:latin typeface="+mn-lt"/>
            </a:endParaRPr>
          </a:p>
          <a:p>
            <a:pPr marL="0" lvl="0" indent="0">
              <a:lnSpc>
                <a:spcPct val="100000"/>
              </a:lnSpc>
              <a:buClr>
                <a:schemeClr val="hlink"/>
              </a:buClr>
              <a:buSzPts val="1100"/>
              <a:buNone/>
            </a:pPr>
            <a:r>
              <a:rPr lang="en-GB" sz="1800" dirty="0">
                <a:solidFill>
                  <a:srgbClr val="FF8700"/>
                </a:solidFill>
                <a:latin typeface="+mn-lt"/>
              </a:rPr>
              <a:t>OBJECTIVE(ADDITIONAL):</a:t>
            </a:r>
          </a:p>
          <a:p>
            <a:pPr marL="0" lvl="0" indent="0">
              <a:lnSpc>
                <a:spcPct val="100000"/>
              </a:lnSpc>
              <a:buClr>
                <a:schemeClr val="hlink"/>
              </a:buClr>
              <a:buSzPts val="1100"/>
              <a:buNone/>
            </a:pPr>
            <a:endParaRPr lang="en-GB" sz="1200" dirty="0">
              <a:latin typeface="+mn-lt"/>
            </a:endParaRPr>
          </a:p>
          <a:p>
            <a:pPr marL="381000" indent="-228600">
              <a:lnSpc>
                <a:spcPct val="100000"/>
              </a:lnSpc>
              <a:buSzPts val="1200"/>
              <a:buFont typeface="+mj-lt"/>
              <a:buAutoNum type="alphaLcPeriod"/>
            </a:pPr>
            <a:r>
              <a:rPr lang="en" sz="1200" dirty="0"/>
              <a:t>Query on the </a:t>
            </a:r>
            <a:r>
              <a:rPr lang="en" sz="1200" b="1" dirty="0">
                <a:solidFill>
                  <a:schemeClr val="accent1"/>
                </a:solidFill>
                <a:uFill>
                  <a:noFill/>
                </a:uFill>
                <a:latin typeface="+mn-lt"/>
              </a:rPr>
              <a:t>DATABASE</a:t>
            </a:r>
            <a:r>
              <a:rPr lang="en" sz="1200" dirty="0"/>
              <a:t> to check for the Validity of the Employee.</a:t>
            </a:r>
          </a:p>
          <a:p>
            <a:pPr marL="381000" lvl="0" indent="-228600">
              <a:lnSpc>
                <a:spcPct val="100000"/>
              </a:lnSpc>
              <a:buSzPts val="1200"/>
              <a:buFont typeface="+mj-lt"/>
              <a:buAutoNum type="alphaLcPeriod"/>
            </a:pPr>
            <a:endParaRPr lang="en-GB" sz="1200" dirty="0">
              <a:latin typeface="+mn-lt"/>
            </a:endParaRPr>
          </a:p>
          <a:p>
            <a:pPr marL="381000" lvl="0" indent="-228600">
              <a:lnSpc>
                <a:spcPct val="100000"/>
              </a:lnSpc>
              <a:buSzPts val="1200"/>
              <a:buFont typeface="+mj-lt"/>
              <a:buAutoNum type="alphaLcPeriod"/>
            </a:pPr>
            <a:r>
              <a:rPr lang="en-GB" sz="1200" dirty="0">
                <a:latin typeface="+mn-lt"/>
              </a:rPr>
              <a:t>Additional </a:t>
            </a:r>
            <a:r>
              <a:rPr lang="en-GB" sz="1200" b="1" dirty="0">
                <a:solidFill>
                  <a:schemeClr val="accent1"/>
                </a:solidFill>
                <a:uFill>
                  <a:noFill/>
                </a:uFill>
                <a:latin typeface="+mn-lt"/>
              </a:rPr>
              <a:t>“AMG COMPANY ACCESS MANAGER”. </a:t>
            </a:r>
            <a:r>
              <a:rPr lang="en-GB" sz="1200" dirty="0">
                <a:latin typeface="+mn-lt"/>
              </a:rPr>
              <a:t>Providing an Application Tool for the Control of the Accesses (Director’s Side).</a:t>
            </a:r>
          </a:p>
          <a:p>
            <a:pPr marL="381000" indent="-228600">
              <a:lnSpc>
                <a:spcPct val="100000"/>
              </a:lnSpc>
              <a:buSzPts val="1200"/>
              <a:buFont typeface="+mj-lt"/>
              <a:buAutoNum type="alphaLcPeriod"/>
            </a:pPr>
            <a:r>
              <a:rPr lang="en-GB" sz="1200" dirty="0">
                <a:latin typeface="+mn-lt"/>
              </a:rPr>
              <a:t>Additional </a:t>
            </a:r>
            <a:r>
              <a:rPr lang="en-GB" sz="1200" b="1" dirty="0">
                <a:solidFill>
                  <a:schemeClr val="accent1"/>
                </a:solidFill>
                <a:uFill>
                  <a:noFill/>
                </a:uFill>
                <a:latin typeface="+mn-lt"/>
              </a:rPr>
              <a:t>“AMG GATE INTERFACE”</a:t>
            </a:r>
            <a:r>
              <a:rPr lang="en-GB" sz="1200" dirty="0">
                <a:latin typeface="+mn-lt"/>
              </a:rPr>
              <a:t>.  Providing an Application Tool for the Employees Point of View when their car’s License Plate is being recognized.</a:t>
            </a:r>
            <a:endParaRPr lang="en" sz="1200" dirty="0">
              <a:latin typeface="+mn-lt"/>
            </a:endParaRPr>
          </a:p>
          <a:p>
            <a:pPr marL="152400" lvl="0" indent="0" algn="l" rtl="0">
              <a:lnSpc>
                <a:spcPct val="100000"/>
              </a:lnSpc>
              <a:spcBef>
                <a:spcPts val="0"/>
              </a:spcBef>
              <a:spcAft>
                <a:spcPts val="0"/>
              </a:spcAft>
              <a:buSzPts val="1200"/>
              <a:buNone/>
            </a:pPr>
            <a:endParaRPr lang="en" sz="1200" dirty="0">
              <a:latin typeface="+mn-lt"/>
            </a:endParaRPr>
          </a:p>
          <a:p>
            <a:pPr marL="609600" lvl="0" indent="0">
              <a:lnSpc>
                <a:spcPct val="100000"/>
              </a:lnSpc>
              <a:buClr>
                <a:schemeClr val="lt2"/>
              </a:buClr>
              <a:buSzPts val="1200"/>
              <a:buNone/>
            </a:pPr>
            <a:endParaRPr lang="en-GB" sz="1200" dirty="0">
              <a:latin typeface="+mn-lt"/>
            </a:endParaRPr>
          </a:p>
          <a:p>
            <a:pPr marL="152400" lvl="0" indent="0" algn="l" rtl="0">
              <a:lnSpc>
                <a:spcPct val="100000"/>
              </a:lnSpc>
              <a:spcBef>
                <a:spcPts val="0"/>
              </a:spcBef>
              <a:spcAft>
                <a:spcPts val="0"/>
              </a:spcAft>
              <a:buSzPts val="1200"/>
              <a:buNone/>
            </a:pPr>
            <a:endParaRPr lang="en" sz="1200" dirty="0">
              <a:latin typeface="+mn-lt"/>
            </a:endParaRPr>
          </a:p>
          <a:p>
            <a:pPr marL="152400" lvl="0" indent="0" algn="l" rtl="0">
              <a:lnSpc>
                <a:spcPct val="100000"/>
              </a:lnSpc>
              <a:spcBef>
                <a:spcPts val="0"/>
              </a:spcBef>
              <a:spcAft>
                <a:spcPts val="0"/>
              </a:spcAft>
              <a:buSzPts val="1200"/>
              <a:buNone/>
            </a:pPr>
            <a:endParaRPr lang="en" sz="1200" dirty="0">
              <a:latin typeface="+mn-lt"/>
            </a:endParaRPr>
          </a:p>
        </p:txBody>
      </p:sp>
      <p:grpSp>
        <p:nvGrpSpPr>
          <p:cNvPr id="4" name="Google Shape;11527;p94">
            <a:extLst>
              <a:ext uri="{FF2B5EF4-FFF2-40B4-BE49-F238E27FC236}">
                <a16:creationId xmlns:a16="http://schemas.microsoft.com/office/drawing/2014/main" id="{EE9A2174-EE99-C077-7360-3842ABB4F557}"/>
              </a:ext>
            </a:extLst>
          </p:cNvPr>
          <p:cNvGrpSpPr/>
          <p:nvPr/>
        </p:nvGrpSpPr>
        <p:grpSpPr>
          <a:xfrm>
            <a:off x="445244" y="1514149"/>
            <a:ext cx="423079" cy="424159"/>
            <a:chOff x="-1591550" y="3597475"/>
            <a:chExt cx="293825" cy="294575"/>
          </a:xfrm>
        </p:grpSpPr>
        <p:sp>
          <p:nvSpPr>
            <p:cNvPr id="5" name="Google Shape;11528;p94">
              <a:extLst>
                <a:ext uri="{FF2B5EF4-FFF2-40B4-BE49-F238E27FC236}">
                  <a16:creationId xmlns:a16="http://schemas.microsoft.com/office/drawing/2014/main" id="{DABE3675-587A-C452-2C65-AD5F8107BF76}"/>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6" name="Google Shape;11529;p94">
              <a:extLst>
                <a:ext uri="{FF2B5EF4-FFF2-40B4-BE49-F238E27FC236}">
                  <a16:creationId xmlns:a16="http://schemas.microsoft.com/office/drawing/2014/main" id="{F43D3E61-63CB-134C-6D7A-E5A0AC7F5EFE}"/>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7" name="Google Shape;11530;p94">
              <a:extLst>
                <a:ext uri="{FF2B5EF4-FFF2-40B4-BE49-F238E27FC236}">
                  <a16:creationId xmlns:a16="http://schemas.microsoft.com/office/drawing/2014/main" id="{7A2E0020-38CC-8CFA-CC4C-EEC486EF8E79}"/>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grpSp>
        <p:nvGrpSpPr>
          <p:cNvPr id="8" name="Google Shape;11527;p94">
            <a:extLst>
              <a:ext uri="{FF2B5EF4-FFF2-40B4-BE49-F238E27FC236}">
                <a16:creationId xmlns:a16="http://schemas.microsoft.com/office/drawing/2014/main" id="{3C21139E-25C9-577F-685D-8645078B98DB}"/>
              </a:ext>
            </a:extLst>
          </p:cNvPr>
          <p:cNvGrpSpPr/>
          <p:nvPr/>
        </p:nvGrpSpPr>
        <p:grpSpPr>
          <a:xfrm>
            <a:off x="410633" y="2382799"/>
            <a:ext cx="423079" cy="424159"/>
            <a:chOff x="-1591550" y="3597475"/>
            <a:chExt cx="293825" cy="294575"/>
          </a:xfrm>
        </p:grpSpPr>
        <p:sp>
          <p:nvSpPr>
            <p:cNvPr id="9" name="Google Shape;11528;p94">
              <a:extLst>
                <a:ext uri="{FF2B5EF4-FFF2-40B4-BE49-F238E27FC236}">
                  <a16:creationId xmlns:a16="http://schemas.microsoft.com/office/drawing/2014/main" id="{58CE6A68-FE9B-E429-A6EE-F3EC18DA0EF6}"/>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0" name="Google Shape;11529;p94">
              <a:extLst>
                <a:ext uri="{FF2B5EF4-FFF2-40B4-BE49-F238E27FC236}">
                  <a16:creationId xmlns:a16="http://schemas.microsoft.com/office/drawing/2014/main" id="{7A2F3EF3-3277-DCBB-B0A0-BB0DAC68B2BA}"/>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11" name="Google Shape;11530;p94">
              <a:extLst>
                <a:ext uri="{FF2B5EF4-FFF2-40B4-BE49-F238E27FC236}">
                  <a16:creationId xmlns:a16="http://schemas.microsoft.com/office/drawing/2014/main" id="{B4F68342-5555-70B6-AE1B-3A07E9AF37AA}"/>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8104204"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3: “ LP RECOGNITION”</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50000"/>
              </a:lnSpc>
              <a:buClr>
                <a:schemeClr val="hlink"/>
              </a:buClr>
              <a:buSzPts val="1100"/>
              <a:buNone/>
            </a:pPr>
            <a:r>
              <a:rPr lang="en-GB" sz="1200" dirty="0">
                <a:solidFill>
                  <a:schemeClr val="bg1"/>
                </a:solidFill>
                <a:uFill>
                  <a:noFill/>
                </a:uFill>
                <a:latin typeface="+mn-lt"/>
              </a:rPr>
              <a:t>After the Recognition of all the Candidate Licence Plates, we find the Final Licence Plate by doing a </a:t>
            </a:r>
            <a:r>
              <a:rPr lang="en-GB" sz="1200" b="1" dirty="0">
                <a:solidFill>
                  <a:schemeClr val="accent1"/>
                </a:solidFill>
                <a:uFill>
                  <a:noFill/>
                </a:uFill>
                <a:latin typeface="+mn-lt"/>
              </a:rPr>
              <a:t>Greedy Choice</a:t>
            </a:r>
            <a:r>
              <a:rPr lang="en-GB" sz="1200" dirty="0">
                <a:solidFill>
                  <a:schemeClr val="bg1"/>
                </a:solidFill>
                <a:uFill>
                  <a:noFill/>
                </a:uFill>
                <a:latin typeface="+mn-lt"/>
              </a:rPr>
              <a:t>, that is the one to choose the </a:t>
            </a:r>
            <a:r>
              <a:rPr lang="en-GB" sz="1200" b="1" dirty="0">
                <a:solidFill>
                  <a:schemeClr val="accent1"/>
                </a:solidFill>
                <a:uFill>
                  <a:noFill/>
                </a:uFill>
                <a:latin typeface="+mn-lt"/>
              </a:rPr>
              <a:t>Longest-Recognized-Characters License Plate</a:t>
            </a:r>
            <a:r>
              <a:rPr lang="en-GB" sz="1200" dirty="0">
                <a:solidFill>
                  <a:schemeClr val="accent1"/>
                </a:solidFill>
                <a:uFill>
                  <a:noFill/>
                </a:uFill>
                <a:latin typeface="+mn-lt"/>
              </a:rPr>
              <a:t>,</a:t>
            </a:r>
            <a:r>
              <a:rPr lang="en-GB" sz="1200" dirty="0">
                <a:solidFill>
                  <a:schemeClr val="bg1"/>
                </a:solidFill>
                <a:uFill>
                  <a:noFill/>
                </a:uFill>
                <a:latin typeface="+mn-lt"/>
              </a:rPr>
              <a:t> that we assume to be the actual license plate. At this point the string value of the plate is stored and ready to be used to retrieve information about the car owner.</a:t>
            </a:r>
          </a:p>
        </p:txBody>
      </p:sp>
      <p:pic>
        <p:nvPicPr>
          <p:cNvPr id="4" name="Picture 3">
            <a:extLst>
              <a:ext uri="{FF2B5EF4-FFF2-40B4-BE49-F238E27FC236}">
                <a16:creationId xmlns:a16="http://schemas.microsoft.com/office/drawing/2014/main" id="{03AC50F1-1D9E-5BDC-BC5C-DB31BD7F48E4}"/>
              </a:ext>
            </a:extLst>
          </p:cNvPr>
          <p:cNvPicPr>
            <a:picLocks noChangeAspect="1"/>
          </p:cNvPicPr>
          <p:nvPr/>
        </p:nvPicPr>
        <p:blipFill>
          <a:blip r:embed="rId3"/>
          <a:stretch>
            <a:fillRect/>
          </a:stretch>
        </p:blipFill>
        <p:spPr>
          <a:xfrm>
            <a:off x="5341211" y="3234534"/>
            <a:ext cx="2270190" cy="710517"/>
          </a:xfrm>
          <a:prstGeom prst="rect">
            <a:avLst/>
          </a:prstGeom>
        </p:spPr>
      </p:pic>
      <p:pic>
        <p:nvPicPr>
          <p:cNvPr id="8" name="Picture 7">
            <a:extLst>
              <a:ext uri="{FF2B5EF4-FFF2-40B4-BE49-F238E27FC236}">
                <a16:creationId xmlns:a16="http://schemas.microsoft.com/office/drawing/2014/main" id="{EBDCE8E4-380A-11E1-DFBC-D27CEAA63BAD}"/>
              </a:ext>
            </a:extLst>
          </p:cNvPr>
          <p:cNvPicPr>
            <a:picLocks noChangeAspect="1"/>
          </p:cNvPicPr>
          <p:nvPr/>
        </p:nvPicPr>
        <p:blipFill rotWithShape="1">
          <a:blip r:embed="rId4"/>
          <a:srcRect t="57498"/>
          <a:stretch/>
        </p:blipFill>
        <p:spPr>
          <a:xfrm>
            <a:off x="1110598" y="3082405"/>
            <a:ext cx="3327400" cy="1014774"/>
          </a:xfrm>
          <a:prstGeom prst="rect">
            <a:avLst/>
          </a:prstGeom>
        </p:spPr>
      </p:pic>
    </p:spTree>
    <p:extLst>
      <p:ext uri="{BB962C8B-B14F-4D97-AF65-F5344CB8AC3E}">
        <p14:creationId xmlns:p14="http://schemas.microsoft.com/office/powerpoint/2010/main" val="2071896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8104204"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3: “ LP RECOGNITION”</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r>
              <a:rPr lang="en-GB" sz="1200" dirty="0">
                <a:solidFill>
                  <a:srgbClr val="FF8700"/>
                </a:solidFill>
                <a:uFill>
                  <a:noFill/>
                </a:uFill>
                <a:latin typeface="+mn-lt"/>
              </a:rPr>
              <a:t>DATASET: </a:t>
            </a:r>
          </a:p>
          <a:p>
            <a:pPr marL="0" indent="0" algn="just">
              <a:lnSpc>
                <a:spcPct val="150000"/>
              </a:lnSpc>
              <a:buClr>
                <a:schemeClr val="hlink"/>
              </a:buClr>
              <a:buSzPts val="1100"/>
              <a:buNone/>
            </a:pPr>
            <a:r>
              <a:rPr lang="en-GB" sz="1200" dirty="0">
                <a:solidFill>
                  <a:schemeClr val="bg1"/>
                </a:solidFill>
                <a:uFill>
                  <a:noFill/>
                </a:uFill>
                <a:latin typeface="+mn-lt"/>
              </a:rPr>
              <a:t>As </a:t>
            </a:r>
            <a:r>
              <a:rPr lang="en-GB" sz="1200" b="1" dirty="0">
                <a:solidFill>
                  <a:schemeClr val="accent1"/>
                </a:solidFill>
                <a:uFill>
                  <a:noFill/>
                </a:uFill>
                <a:latin typeface="+mn-lt"/>
              </a:rPr>
              <a:t>Dataset</a:t>
            </a:r>
            <a:r>
              <a:rPr lang="en-GB" sz="1200" dirty="0">
                <a:solidFill>
                  <a:schemeClr val="bg1"/>
                </a:solidFill>
                <a:uFill>
                  <a:noFill/>
                </a:uFill>
                <a:latin typeface="+mn-lt"/>
              </a:rPr>
              <a:t>, we had initially opted for the </a:t>
            </a:r>
            <a:r>
              <a:rPr lang="en-GB" sz="1200" b="1" dirty="0">
                <a:solidFill>
                  <a:schemeClr val="accent1"/>
                </a:solidFill>
                <a:uFill>
                  <a:noFill/>
                </a:uFill>
                <a:latin typeface="+mn-lt"/>
              </a:rPr>
              <a:t>EMNIST</a:t>
            </a:r>
            <a:r>
              <a:rPr lang="en-GB" sz="1200" dirty="0">
                <a:solidFill>
                  <a:schemeClr val="bg1"/>
                </a:solidFill>
                <a:uFill>
                  <a:noFill/>
                </a:uFill>
                <a:latin typeface="+mn-lt"/>
              </a:rPr>
              <a:t> Dataset, but due to the fact that it is based on handwritten alpha-numeric character, and due to its huge dimension, that made the training unfeasible we opted for a more standardized Dataset:</a:t>
            </a:r>
          </a:p>
          <a:p>
            <a:pPr marL="171450" indent="-171450" algn="just">
              <a:lnSpc>
                <a:spcPct val="150000"/>
              </a:lnSpc>
              <a:buClr>
                <a:schemeClr val="hlink"/>
              </a:buClr>
              <a:buSzPts val="1100"/>
            </a:pPr>
            <a:r>
              <a:rPr lang="en-GB" sz="1200" b="1" dirty="0">
                <a:solidFill>
                  <a:schemeClr val="accent1"/>
                </a:solidFill>
                <a:uFill>
                  <a:noFill/>
                </a:uFill>
                <a:latin typeface="+mn-lt"/>
              </a:rPr>
              <a:t>Standard</a:t>
            </a:r>
            <a:r>
              <a:rPr lang="en-GB" sz="1200" dirty="0">
                <a:solidFill>
                  <a:schemeClr val="bg1"/>
                </a:solidFill>
                <a:uFill>
                  <a:noFill/>
                </a:uFill>
                <a:latin typeface="+mn-lt"/>
              </a:rPr>
              <a:t> alpha-numeric characters.</a:t>
            </a:r>
          </a:p>
          <a:p>
            <a:pPr marL="171450" indent="-171450" algn="just">
              <a:lnSpc>
                <a:spcPct val="150000"/>
              </a:lnSpc>
              <a:buClr>
                <a:schemeClr val="hlink"/>
              </a:buClr>
              <a:buSzPts val="1100"/>
            </a:pPr>
            <a:r>
              <a:rPr lang="en-GB" sz="1200" b="1" dirty="0">
                <a:solidFill>
                  <a:schemeClr val="accent1"/>
                </a:solidFill>
                <a:uFill>
                  <a:noFill/>
                </a:uFill>
                <a:latin typeface="+mn-lt"/>
              </a:rPr>
              <a:t>Labels</a:t>
            </a:r>
            <a:r>
              <a:rPr lang="en-GB" sz="1200" dirty="0">
                <a:solidFill>
                  <a:schemeClr val="bg1"/>
                </a:solidFill>
                <a:uFill>
                  <a:noFill/>
                </a:uFill>
                <a:latin typeface="+mn-lt"/>
              </a:rPr>
              <a:t> as the </a:t>
            </a:r>
            <a:r>
              <a:rPr lang="en-GB" sz="1200" b="1" dirty="0">
                <a:solidFill>
                  <a:schemeClr val="accent1"/>
                </a:solidFill>
                <a:uFill>
                  <a:noFill/>
                </a:uFill>
                <a:latin typeface="+mn-lt"/>
              </a:rPr>
              <a:t>folder’s</a:t>
            </a:r>
            <a:r>
              <a:rPr lang="en-GB" sz="1200" dirty="0">
                <a:solidFill>
                  <a:schemeClr val="bg1"/>
                </a:solidFill>
                <a:uFill>
                  <a:noFill/>
                </a:uFill>
                <a:latin typeface="+mn-lt"/>
              </a:rPr>
              <a:t> </a:t>
            </a:r>
            <a:r>
              <a:rPr lang="en-GB" sz="1200" b="1" dirty="0">
                <a:solidFill>
                  <a:schemeClr val="accent1"/>
                </a:solidFill>
                <a:uFill>
                  <a:noFill/>
                </a:uFill>
                <a:latin typeface="+mn-lt"/>
              </a:rPr>
              <a:t>name</a:t>
            </a:r>
            <a:r>
              <a:rPr lang="en-GB" sz="1200" dirty="0">
                <a:solidFill>
                  <a:schemeClr val="bg1"/>
                </a:solidFill>
                <a:uFill>
                  <a:noFill/>
                </a:uFill>
                <a:latin typeface="+mn-lt"/>
              </a:rPr>
              <a:t>.</a:t>
            </a:r>
          </a:p>
          <a:p>
            <a:pPr marL="171450" indent="-171450" algn="just">
              <a:lnSpc>
                <a:spcPct val="150000"/>
              </a:lnSpc>
              <a:buClr>
                <a:schemeClr val="hlink"/>
              </a:buClr>
              <a:buSzPts val="1100"/>
            </a:pPr>
            <a:r>
              <a:rPr lang="en-GB" sz="1200" dirty="0">
                <a:solidFill>
                  <a:schemeClr val="bg1"/>
                </a:solidFill>
                <a:uFill>
                  <a:noFill/>
                </a:uFill>
                <a:latin typeface="+mn-lt"/>
              </a:rPr>
              <a:t>36578 samples, 1016 for each of the 36 classes.</a:t>
            </a:r>
          </a:p>
        </p:txBody>
      </p:sp>
    </p:spTree>
    <p:extLst>
      <p:ext uri="{BB962C8B-B14F-4D97-AF65-F5344CB8AC3E}">
        <p14:creationId xmlns:p14="http://schemas.microsoft.com/office/powerpoint/2010/main" val="2759051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8104204"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3: “ LP RECOGNITION”</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r>
              <a:rPr lang="en-GB" sz="1200" dirty="0">
                <a:solidFill>
                  <a:schemeClr val="tx2">
                    <a:lumMod val="60000"/>
                    <a:lumOff val="40000"/>
                  </a:schemeClr>
                </a:solidFill>
                <a:uFill>
                  <a:noFill/>
                </a:uFill>
                <a:latin typeface="+mn-lt"/>
              </a:rPr>
              <a:t>SAMPLING FROM THE DATASET:</a:t>
            </a:r>
          </a:p>
          <a:p>
            <a:pPr marL="0" indent="0" algn="just">
              <a:lnSpc>
                <a:spcPct val="150000"/>
              </a:lnSpc>
              <a:buClr>
                <a:schemeClr val="hlink"/>
              </a:buClr>
              <a:buSzPts val="1100"/>
              <a:buNone/>
            </a:pPr>
            <a:r>
              <a:rPr lang="en-GB" sz="1200" dirty="0">
                <a:solidFill>
                  <a:schemeClr val="bg1"/>
                </a:solidFill>
                <a:uFill>
                  <a:noFill/>
                </a:uFill>
                <a:latin typeface="+mn-lt"/>
              </a:rPr>
              <a:t>However, provided that we have done this choice of opting for a </a:t>
            </a:r>
            <a:r>
              <a:rPr lang="en-GB" sz="1200" b="1" dirty="0">
                <a:solidFill>
                  <a:schemeClr val="accent1"/>
                </a:solidFill>
                <a:uFill>
                  <a:noFill/>
                </a:uFill>
                <a:latin typeface="+mn-lt"/>
              </a:rPr>
              <a:t>Customized Dataset</a:t>
            </a:r>
            <a:r>
              <a:rPr lang="en-GB" sz="1200" dirty="0">
                <a:solidFill>
                  <a:schemeClr val="bg1"/>
                </a:solidFill>
                <a:uFill>
                  <a:noFill/>
                </a:uFill>
                <a:latin typeface="+mn-lt"/>
              </a:rPr>
              <a:t>, we had to handle the creation of a Customized Dataset (for  sure the more painful part of the project).</a:t>
            </a:r>
          </a:p>
          <a:p>
            <a:pPr marL="0" indent="0" algn="just">
              <a:lnSpc>
                <a:spcPct val="150000"/>
              </a:lnSpc>
              <a:buClr>
                <a:schemeClr val="hlink"/>
              </a:buClr>
              <a:buSzPts val="1100"/>
              <a:buNone/>
            </a:pPr>
            <a:r>
              <a:rPr lang="en-GB" sz="1200" dirty="0">
                <a:solidFill>
                  <a:schemeClr val="bg1"/>
                </a:solidFill>
                <a:uFill>
                  <a:noFill/>
                </a:uFill>
                <a:latin typeface="+mn-lt"/>
              </a:rPr>
              <a:t>We therefore had to do the Balanced Train-Test split by-hand. </a:t>
            </a:r>
          </a:p>
        </p:txBody>
      </p:sp>
      <p:pic>
        <p:nvPicPr>
          <p:cNvPr id="3" name="Picture 2">
            <a:extLst>
              <a:ext uri="{FF2B5EF4-FFF2-40B4-BE49-F238E27FC236}">
                <a16:creationId xmlns:a16="http://schemas.microsoft.com/office/drawing/2014/main" id="{809B3A80-51EB-1E26-AD66-44853C9C9B8E}"/>
              </a:ext>
            </a:extLst>
          </p:cNvPr>
          <p:cNvPicPr>
            <a:picLocks noChangeAspect="1"/>
          </p:cNvPicPr>
          <p:nvPr/>
        </p:nvPicPr>
        <p:blipFill rotWithShape="1">
          <a:blip r:embed="rId3"/>
          <a:srcRect t="13627" b="18731"/>
          <a:stretch/>
        </p:blipFill>
        <p:spPr>
          <a:xfrm>
            <a:off x="3652389" y="2693899"/>
            <a:ext cx="1839222" cy="2104603"/>
          </a:xfrm>
          <a:prstGeom prst="rect">
            <a:avLst/>
          </a:prstGeom>
        </p:spPr>
      </p:pic>
    </p:spTree>
    <p:extLst>
      <p:ext uri="{BB962C8B-B14F-4D97-AF65-F5344CB8AC3E}">
        <p14:creationId xmlns:p14="http://schemas.microsoft.com/office/powerpoint/2010/main" val="3151018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5"/>
        <p:cNvGrpSpPr/>
        <p:nvPr/>
      </p:nvGrpSpPr>
      <p:grpSpPr>
        <a:xfrm>
          <a:off x="0" y="0"/>
          <a:ext cx="0" cy="0"/>
          <a:chOff x="0" y="0"/>
          <a:chExt cx="0" cy="0"/>
        </a:xfrm>
      </p:grpSpPr>
      <p:grpSp>
        <p:nvGrpSpPr>
          <p:cNvPr id="2666" name="Google Shape;2666;p43"/>
          <p:cNvGrpSpPr/>
          <p:nvPr/>
        </p:nvGrpSpPr>
        <p:grpSpPr>
          <a:xfrm>
            <a:off x="2933786" y="3750803"/>
            <a:ext cx="795537" cy="795537"/>
            <a:chOff x="851175" y="1582401"/>
            <a:chExt cx="964872" cy="964872"/>
          </a:xfrm>
        </p:grpSpPr>
        <p:sp>
          <p:nvSpPr>
            <p:cNvPr id="2667" name="Google Shape;266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43"/>
          <p:cNvGrpSpPr/>
          <p:nvPr/>
        </p:nvGrpSpPr>
        <p:grpSpPr>
          <a:xfrm>
            <a:off x="2938022" y="2506844"/>
            <a:ext cx="795537" cy="795537"/>
            <a:chOff x="851175" y="1582401"/>
            <a:chExt cx="964872" cy="964872"/>
          </a:xfrm>
        </p:grpSpPr>
        <p:sp>
          <p:nvSpPr>
            <p:cNvPr id="2673" name="Google Shape;2673;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43"/>
          <p:cNvGrpSpPr/>
          <p:nvPr/>
        </p:nvGrpSpPr>
        <p:grpSpPr>
          <a:xfrm>
            <a:off x="2942258" y="1262876"/>
            <a:ext cx="795537" cy="795537"/>
            <a:chOff x="851175" y="1582401"/>
            <a:chExt cx="964872" cy="964872"/>
          </a:xfrm>
        </p:grpSpPr>
        <p:sp>
          <p:nvSpPr>
            <p:cNvPr id="2676" name="Google Shape;2676;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4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FF8700"/>
                </a:solidFill>
              </a:rPr>
              <a:t>ADDITIONAL OBJECTIVES</a:t>
            </a:r>
            <a:endParaRPr sz="4000" dirty="0">
              <a:solidFill>
                <a:srgbClr val="FF8700"/>
              </a:solidFill>
            </a:endParaRPr>
          </a:p>
        </p:txBody>
      </p:sp>
      <p:sp>
        <p:nvSpPr>
          <p:cNvPr id="2679" name="Google Shape;2679;p43"/>
          <p:cNvSpPr txBox="1">
            <a:spLocks noGrp="1"/>
          </p:cNvSpPr>
          <p:nvPr>
            <p:ph type="subTitle" idx="1"/>
          </p:nvPr>
        </p:nvSpPr>
        <p:spPr>
          <a:xfrm>
            <a:off x="3855889" y="4101192"/>
            <a:ext cx="2409600" cy="467100"/>
          </a:xfrm>
          <a:prstGeom prst="rect">
            <a:avLst/>
          </a:prstGeom>
        </p:spPr>
        <p:txBody>
          <a:bodyPr spcFirstLastPara="1" wrap="square" lIns="91425" tIns="0" rIns="91425" bIns="91425" anchor="t" anchorCtr="0">
            <a:noAutofit/>
          </a:bodyPr>
          <a:lstStyle/>
          <a:p>
            <a:pPr marL="0" lvl="0" indent="0"/>
            <a:r>
              <a:rPr lang="en-GB" dirty="0"/>
              <a:t>Employee Point of View</a:t>
            </a:r>
          </a:p>
        </p:txBody>
      </p:sp>
      <p:sp>
        <p:nvSpPr>
          <p:cNvPr id="2680" name="Google Shape;2680;p43"/>
          <p:cNvSpPr txBox="1">
            <a:spLocks noGrp="1"/>
          </p:cNvSpPr>
          <p:nvPr>
            <p:ph type="subTitle" idx="2"/>
          </p:nvPr>
        </p:nvSpPr>
        <p:spPr>
          <a:xfrm>
            <a:off x="3855889" y="3740395"/>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AMG Gate Interface</a:t>
            </a:r>
            <a:endParaRPr dirty="0"/>
          </a:p>
        </p:txBody>
      </p:sp>
      <p:sp>
        <p:nvSpPr>
          <p:cNvPr id="2681" name="Google Shape;2681;p43"/>
          <p:cNvSpPr txBox="1">
            <a:spLocks noGrp="1"/>
          </p:cNvSpPr>
          <p:nvPr>
            <p:ph type="title" idx="3"/>
          </p:nvPr>
        </p:nvSpPr>
        <p:spPr>
          <a:xfrm>
            <a:off x="2929550" y="3869267"/>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t>
            </a:r>
            <a:endParaRPr dirty="0"/>
          </a:p>
        </p:txBody>
      </p:sp>
      <p:sp>
        <p:nvSpPr>
          <p:cNvPr id="2683" name="Google Shape;2683;p43"/>
          <p:cNvSpPr txBox="1">
            <a:spLocks noGrp="1"/>
          </p:cNvSpPr>
          <p:nvPr>
            <p:ph type="title" idx="5"/>
          </p:nvPr>
        </p:nvSpPr>
        <p:spPr>
          <a:xfrm>
            <a:off x="2938022" y="138132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a:t>
            </a:r>
            <a:endParaRPr dirty="0"/>
          </a:p>
        </p:txBody>
      </p:sp>
      <p:sp>
        <p:nvSpPr>
          <p:cNvPr id="2684" name="Google Shape;2684;p43"/>
          <p:cNvSpPr txBox="1">
            <a:spLocks noGrp="1"/>
          </p:cNvSpPr>
          <p:nvPr>
            <p:ph type="title" idx="6"/>
          </p:nvPr>
        </p:nvSpPr>
        <p:spPr>
          <a:xfrm>
            <a:off x="2933786" y="262530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t>
            </a:r>
            <a:endParaRPr dirty="0"/>
          </a:p>
        </p:txBody>
      </p:sp>
      <p:sp>
        <p:nvSpPr>
          <p:cNvPr id="2685" name="Google Shape;2685;p43"/>
          <p:cNvSpPr txBox="1">
            <a:spLocks noGrp="1"/>
          </p:cNvSpPr>
          <p:nvPr>
            <p:ph type="subTitle" idx="7"/>
          </p:nvPr>
        </p:nvSpPr>
        <p:spPr>
          <a:xfrm>
            <a:off x="3864361" y="161326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Check whether the LP is Authorized or not</a:t>
            </a:r>
            <a:endParaRPr dirty="0"/>
          </a:p>
        </p:txBody>
      </p:sp>
      <p:sp>
        <p:nvSpPr>
          <p:cNvPr id="2686" name="Google Shape;2686;p43"/>
          <p:cNvSpPr txBox="1">
            <a:spLocks noGrp="1"/>
          </p:cNvSpPr>
          <p:nvPr>
            <p:ph type="subTitle" idx="8"/>
          </p:nvPr>
        </p:nvSpPr>
        <p:spPr>
          <a:xfrm>
            <a:off x="3864360" y="1239115"/>
            <a:ext cx="3666740" cy="313953"/>
          </a:xfrm>
          <a:prstGeom prst="rect">
            <a:avLst/>
          </a:prstGeom>
        </p:spPr>
        <p:txBody>
          <a:bodyPr spcFirstLastPara="1" wrap="square" lIns="91425" tIns="0" rIns="91425" bIns="91425" anchor="t" anchorCtr="0">
            <a:noAutofit/>
          </a:bodyPr>
          <a:lstStyle/>
          <a:p>
            <a:pPr marL="0" lvl="0" indent="0"/>
            <a:r>
              <a:rPr lang="en-GB" dirty="0">
                <a:solidFill>
                  <a:schemeClr val="bg1"/>
                </a:solidFill>
              </a:rPr>
              <a:t>LP DATABASE: VALIDITY CHECK</a:t>
            </a:r>
          </a:p>
        </p:txBody>
      </p:sp>
      <p:sp>
        <p:nvSpPr>
          <p:cNvPr id="2689" name="Google Shape;2689;p43"/>
          <p:cNvSpPr txBox="1">
            <a:spLocks noGrp="1"/>
          </p:cNvSpPr>
          <p:nvPr>
            <p:ph type="subTitle" idx="14"/>
          </p:nvPr>
        </p:nvSpPr>
        <p:spPr>
          <a:xfrm>
            <a:off x="3860125" y="285724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Director’s Point of View</a:t>
            </a:r>
            <a:endParaRPr dirty="0"/>
          </a:p>
        </p:txBody>
      </p:sp>
      <p:sp>
        <p:nvSpPr>
          <p:cNvPr id="2690" name="Google Shape;2690;p43"/>
          <p:cNvSpPr txBox="1">
            <a:spLocks noGrp="1"/>
          </p:cNvSpPr>
          <p:nvPr>
            <p:ph type="subTitle" idx="15"/>
          </p:nvPr>
        </p:nvSpPr>
        <p:spPr>
          <a:xfrm>
            <a:off x="3860124" y="2571750"/>
            <a:ext cx="3666740" cy="225298"/>
          </a:xfrm>
          <a:prstGeom prst="rect">
            <a:avLst/>
          </a:prstGeom>
        </p:spPr>
        <p:txBody>
          <a:bodyPr spcFirstLastPara="1" wrap="square" lIns="91425" tIns="0" rIns="91425" bIns="91425" anchor="t" anchorCtr="0">
            <a:noAutofit/>
          </a:bodyPr>
          <a:lstStyle/>
          <a:p>
            <a:pPr marL="0" lvl="0" indent="0"/>
            <a:r>
              <a:rPr lang="en-GB" dirty="0">
                <a:solidFill>
                  <a:schemeClr val="bg1"/>
                </a:solidFill>
              </a:rPr>
              <a:t>AMG Company Access Manager</a:t>
            </a:r>
          </a:p>
        </p:txBody>
      </p:sp>
    </p:spTree>
    <p:extLst>
      <p:ext uri="{BB962C8B-B14F-4D97-AF65-F5344CB8AC3E}">
        <p14:creationId xmlns:p14="http://schemas.microsoft.com/office/powerpoint/2010/main" val="2561208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58" name="Google Shape;2658;p42"/>
          <p:cNvGrpSpPr/>
          <p:nvPr/>
        </p:nvGrpSpPr>
        <p:grpSpPr>
          <a:xfrm>
            <a:off x="4542238" y="2482820"/>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660" name="Google Shape;2660;p42"/>
          <p:cNvSpPr txBox="1">
            <a:spLocks noGrp="1"/>
          </p:cNvSpPr>
          <p:nvPr>
            <p:ph type="title"/>
          </p:nvPr>
        </p:nvSpPr>
        <p:spPr>
          <a:xfrm>
            <a:off x="3088859" y="1446568"/>
            <a:ext cx="6055141"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4000" dirty="0">
                <a:solidFill>
                  <a:srgbClr val="FF8700"/>
                </a:solidFill>
              </a:rPr>
              <a:t>ADDITIONAL OBJECTIVE</a:t>
            </a:r>
            <a:endParaRPr sz="4000" dirty="0">
              <a:solidFill>
                <a:srgbClr val="FF8700"/>
              </a:solidFill>
            </a:endParaRPr>
          </a:p>
        </p:txBody>
      </p:sp>
      <p:grpSp>
        <p:nvGrpSpPr>
          <p:cNvPr id="9" name="Google Shape;2675;p43">
            <a:extLst>
              <a:ext uri="{FF2B5EF4-FFF2-40B4-BE49-F238E27FC236}">
                <a16:creationId xmlns:a16="http://schemas.microsoft.com/office/drawing/2014/main" id="{15749F13-32E7-8E25-0B3E-44F6553F83D2}"/>
              </a:ext>
            </a:extLst>
          </p:cNvPr>
          <p:cNvGrpSpPr/>
          <p:nvPr/>
        </p:nvGrpSpPr>
        <p:grpSpPr>
          <a:xfrm>
            <a:off x="3179563" y="2812801"/>
            <a:ext cx="795537" cy="795537"/>
            <a:chOff x="851175" y="1582401"/>
            <a:chExt cx="964872" cy="964872"/>
          </a:xfrm>
        </p:grpSpPr>
        <p:sp>
          <p:nvSpPr>
            <p:cNvPr id="10" name="Google Shape;2676;p43">
              <a:extLst>
                <a:ext uri="{FF2B5EF4-FFF2-40B4-BE49-F238E27FC236}">
                  <a16:creationId xmlns:a16="http://schemas.microsoft.com/office/drawing/2014/main" id="{8221DBE9-42C6-E5E6-0F43-7B7B4CEB92B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7;p43">
              <a:extLst>
                <a:ext uri="{FF2B5EF4-FFF2-40B4-BE49-F238E27FC236}">
                  <a16:creationId xmlns:a16="http://schemas.microsoft.com/office/drawing/2014/main" id="{3F9B0D07-C144-E899-2AA4-74F7686998CD}"/>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lvl="0"/>
              <a:r>
                <a:rPr lang="en" sz="3700" b="1" dirty="0">
                  <a:solidFill>
                    <a:srgbClr val="FFFFFF"/>
                  </a:solidFill>
                  <a:latin typeface="Play"/>
                  <a:sym typeface="Play"/>
                </a:rPr>
                <a:t>  a</a:t>
              </a:r>
              <a:endParaRPr dirty="0"/>
            </a:p>
          </p:txBody>
        </p:sp>
      </p:grpSp>
      <p:pic>
        <p:nvPicPr>
          <p:cNvPr id="2" name="Picture 1">
            <a:extLst>
              <a:ext uri="{FF2B5EF4-FFF2-40B4-BE49-F238E27FC236}">
                <a16:creationId xmlns:a16="http://schemas.microsoft.com/office/drawing/2014/main" id="{1140A4E8-3D86-F872-3825-73F0B61A962F}"/>
              </a:ext>
            </a:extLst>
          </p:cNvPr>
          <p:cNvPicPr>
            <a:picLocks noChangeAspect="1"/>
          </p:cNvPicPr>
          <p:nvPr/>
        </p:nvPicPr>
        <p:blipFill>
          <a:blip r:embed="rId3"/>
          <a:stretch>
            <a:fillRect/>
          </a:stretch>
        </p:blipFill>
        <p:spPr>
          <a:xfrm>
            <a:off x="4029838" y="2737833"/>
            <a:ext cx="3733800" cy="546100"/>
          </a:xfrm>
          <a:prstGeom prst="rect">
            <a:avLst/>
          </a:prstGeom>
        </p:spPr>
      </p:pic>
      <p:pic>
        <p:nvPicPr>
          <p:cNvPr id="3" name="Picture 2">
            <a:extLst>
              <a:ext uri="{FF2B5EF4-FFF2-40B4-BE49-F238E27FC236}">
                <a16:creationId xmlns:a16="http://schemas.microsoft.com/office/drawing/2014/main" id="{DDDF6F5B-1284-E8AD-A043-54090B1D0385}"/>
              </a:ext>
            </a:extLst>
          </p:cNvPr>
          <p:cNvPicPr>
            <a:picLocks noChangeAspect="1"/>
          </p:cNvPicPr>
          <p:nvPr/>
        </p:nvPicPr>
        <p:blipFill>
          <a:blip r:embed="rId4"/>
          <a:stretch>
            <a:fillRect/>
          </a:stretch>
        </p:blipFill>
        <p:spPr>
          <a:xfrm>
            <a:off x="4102100" y="3164570"/>
            <a:ext cx="2438400" cy="609600"/>
          </a:xfrm>
          <a:prstGeom prst="rect">
            <a:avLst/>
          </a:prstGeom>
        </p:spPr>
      </p:pic>
    </p:spTree>
    <p:extLst>
      <p:ext uri="{BB962C8B-B14F-4D97-AF65-F5344CB8AC3E}">
        <p14:creationId xmlns:p14="http://schemas.microsoft.com/office/powerpoint/2010/main" val="2010479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8104204"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ADDITIONAL OBJECTIVE a: </a:t>
            </a:r>
            <a:br>
              <a:rPr lang="en-IT" sz="3100" dirty="0">
                <a:solidFill>
                  <a:srgbClr val="FF8700"/>
                </a:solidFill>
              </a:rPr>
            </a:br>
            <a:r>
              <a:rPr lang="en-IT" sz="2300" dirty="0">
                <a:solidFill>
                  <a:srgbClr val="FF8700"/>
                </a:solidFill>
              </a:rPr>
              <a:t>“LP DATABASE: VALIDITY CHECK”</a:t>
            </a:r>
            <a:endParaRPr sz="2300" dirty="0">
              <a:solidFill>
                <a:srgbClr val="FF8700"/>
              </a:solidFill>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r>
              <a:rPr lang="en-GB" sz="1200" dirty="0">
                <a:solidFill>
                  <a:srgbClr val="FF8700"/>
                </a:solidFill>
                <a:uFill>
                  <a:noFill/>
                </a:uFill>
                <a:latin typeface="+mn-lt"/>
              </a:rPr>
              <a:t>DATABASE QUERY: </a:t>
            </a:r>
          </a:p>
          <a:p>
            <a:pPr marL="0" indent="0" algn="just">
              <a:lnSpc>
                <a:spcPct val="100000"/>
              </a:lnSpc>
              <a:buClr>
                <a:schemeClr val="hlink"/>
              </a:buClr>
              <a:buSzPts val="1100"/>
              <a:buNone/>
            </a:pPr>
            <a:r>
              <a:rPr lang="en-GB" sz="1200" dirty="0">
                <a:solidFill>
                  <a:schemeClr val="bg1"/>
                </a:solidFill>
                <a:uFill>
                  <a:noFill/>
                </a:uFill>
                <a:latin typeface="+mn-lt"/>
              </a:rPr>
              <a:t>Once that we have the </a:t>
            </a:r>
            <a:r>
              <a:rPr lang="en-GB" sz="1200" b="1" dirty="0">
                <a:solidFill>
                  <a:schemeClr val="accent1"/>
                </a:solidFill>
                <a:uFill>
                  <a:noFill/>
                </a:uFill>
                <a:latin typeface="+mn-lt"/>
              </a:rPr>
              <a:t>Final License String</a:t>
            </a:r>
            <a:r>
              <a:rPr lang="en-GB" sz="1200" dirty="0">
                <a:solidFill>
                  <a:schemeClr val="bg1"/>
                </a:solidFill>
                <a:uFill>
                  <a:noFill/>
                </a:uFill>
                <a:latin typeface="+mn-lt"/>
              </a:rPr>
              <a:t>, we will have to see whether it is one of the Employees or External people that is Authorized to access in the Company, or whether it is not. </a:t>
            </a:r>
          </a:p>
          <a:p>
            <a:pPr marL="0" indent="0" algn="just">
              <a:lnSpc>
                <a:spcPct val="100000"/>
              </a:lnSpc>
              <a:buClr>
                <a:schemeClr val="hlink"/>
              </a:buClr>
              <a:buSzPts val="1100"/>
              <a:buNone/>
            </a:pPr>
            <a:r>
              <a:rPr lang="en-GB" sz="1200" dirty="0">
                <a:solidFill>
                  <a:schemeClr val="bg1"/>
                </a:solidFill>
                <a:uFill>
                  <a:noFill/>
                </a:uFill>
                <a:latin typeface="+mn-lt"/>
              </a:rPr>
              <a:t>For this reason, we built up a very simple Database that will handle this task.</a:t>
            </a:r>
          </a:p>
          <a:p>
            <a:pPr marL="0" indent="0" algn="just">
              <a:lnSpc>
                <a:spcPct val="100000"/>
              </a:lnSpc>
              <a:buClr>
                <a:schemeClr val="hlink"/>
              </a:buClr>
              <a:buSzPts val="1100"/>
              <a:buNone/>
            </a:pPr>
            <a:endParaRPr lang="en-GB" sz="1200" dirty="0">
              <a:solidFill>
                <a:schemeClr val="bg1"/>
              </a:solidFill>
              <a:uFill>
                <a:noFill/>
              </a:uFill>
            </a:endParaRPr>
          </a:p>
          <a:p>
            <a:pPr marL="0" indent="0" algn="just">
              <a:lnSpc>
                <a:spcPct val="100000"/>
              </a:lnSpc>
              <a:buClr>
                <a:schemeClr val="hlink"/>
              </a:buClr>
              <a:buSzPts val="1100"/>
              <a:buNone/>
            </a:pPr>
            <a:r>
              <a:rPr lang="en-GB" sz="1200" dirty="0">
                <a:solidFill>
                  <a:schemeClr val="bg1"/>
                </a:solidFill>
                <a:uFill>
                  <a:noFill/>
                </a:uFill>
              </a:rPr>
              <a:t>					              </a:t>
            </a:r>
            <a:r>
              <a:rPr lang="en-GB" sz="1200" b="1" dirty="0">
                <a:solidFill>
                  <a:schemeClr val="accent1"/>
                </a:solidFill>
                <a:uFill>
                  <a:noFill/>
                </a:uFill>
                <a:latin typeface="+mn-lt"/>
              </a:rPr>
              <a:t>ER-SCHEMA</a:t>
            </a:r>
          </a:p>
          <a:p>
            <a:pPr marL="3657600" lvl="8" indent="0" algn="just">
              <a:lnSpc>
                <a:spcPct val="100000"/>
              </a:lnSpc>
              <a:buClr>
                <a:schemeClr val="hlink"/>
              </a:buClr>
              <a:buSzPts val="1100"/>
              <a:buNone/>
            </a:pPr>
            <a:r>
              <a:rPr lang="en-GB" sz="1200" dirty="0">
                <a:solidFill>
                  <a:schemeClr val="bg1"/>
                </a:solidFill>
                <a:uFill>
                  <a:noFill/>
                </a:uFill>
                <a:latin typeface="+mn-lt"/>
              </a:rPr>
              <a:t>												     	                   </a:t>
            </a:r>
            <a:r>
              <a:rPr lang="en-GB" sz="1200" b="1" dirty="0">
                <a:solidFill>
                  <a:schemeClr val="accent1"/>
                </a:solidFill>
                <a:uFill>
                  <a:noFill/>
                </a:uFill>
              </a:rPr>
              <a:t>LOGIC SCHEMA	                                  </a:t>
            </a:r>
          </a:p>
          <a:p>
            <a:pPr marL="3657600" lvl="8" indent="0" algn="just">
              <a:lnSpc>
                <a:spcPct val="100000"/>
              </a:lnSpc>
              <a:buClr>
                <a:schemeClr val="hlink"/>
              </a:buClr>
              <a:buSzPts val="1100"/>
              <a:buNone/>
            </a:pPr>
            <a:r>
              <a:rPr lang="en-GB" sz="1200" b="1" dirty="0">
                <a:solidFill>
                  <a:schemeClr val="accent1"/>
                </a:solidFill>
                <a:uFill>
                  <a:noFill/>
                </a:uFill>
              </a:rPr>
              <a:t>								 POSTGRES IMPLEMENTATION </a:t>
            </a:r>
            <a:r>
              <a:rPr lang="en-GB" sz="1200" dirty="0">
                <a:solidFill>
                  <a:schemeClr val="bg1"/>
                </a:solidFill>
                <a:uFill>
                  <a:noFill/>
                </a:uFill>
                <a:latin typeface="+mn-lt"/>
              </a:rPr>
              <a:t>	</a:t>
            </a:r>
          </a:p>
        </p:txBody>
      </p:sp>
      <p:pic>
        <p:nvPicPr>
          <p:cNvPr id="3" name="Picture 2">
            <a:extLst>
              <a:ext uri="{FF2B5EF4-FFF2-40B4-BE49-F238E27FC236}">
                <a16:creationId xmlns:a16="http://schemas.microsoft.com/office/drawing/2014/main" id="{EB7DE7B5-5267-4C6A-2036-BDAA109571AD}"/>
              </a:ext>
            </a:extLst>
          </p:cNvPr>
          <p:cNvPicPr>
            <a:picLocks noChangeAspect="1"/>
          </p:cNvPicPr>
          <p:nvPr/>
        </p:nvPicPr>
        <p:blipFill>
          <a:blip r:embed="rId3"/>
          <a:stretch>
            <a:fillRect/>
          </a:stretch>
        </p:blipFill>
        <p:spPr>
          <a:xfrm>
            <a:off x="4841632" y="3580785"/>
            <a:ext cx="3695700" cy="438150"/>
          </a:xfrm>
          <a:prstGeom prst="rect">
            <a:avLst/>
          </a:prstGeom>
        </p:spPr>
      </p:pic>
      <p:pic>
        <p:nvPicPr>
          <p:cNvPr id="6" name="Picture 5">
            <a:extLst>
              <a:ext uri="{FF2B5EF4-FFF2-40B4-BE49-F238E27FC236}">
                <a16:creationId xmlns:a16="http://schemas.microsoft.com/office/drawing/2014/main" id="{870D271F-7E51-95E4-8877-B6B2DCCC7D99}"/>
              </a:ext>
            </a:extLst>
          </p:cNvPr>
          <p:cNvPicPr>
            <a:picLocks noChangeAspect="1"/>
          </p:cNvPicPr>
          <p:nvPr/>
        </p:nvPicPr>
        <p:blipFill>
          <a:blip r:embed="rId4"/>
          <a:stretch>
            <a:fillRect/>
          </a:stretch>
        </p:blipFill>
        <p:spPr>
          <a:xfrm>
            <a:off x="713225" y="2316022"/>
            <a:ext cx="5013136" cy="955089"/>
          </a:xfrm>
          <a:prstGeom prst="rect">
            <a:avLst/>
          </a:prstGeom>
        </p:spPr>
      </p:pic>
      <p:pic>
        <p:nvPicPr>
          <p:cNvPr id="7" name="Picture 2" descr="Mtundu watsopano wa PostgreSQL 11.0 watulutsidwa | Kuchokera ku Linux">
            <a:extLst>
              <a:ext uri="{FF2B5EF4-FFF2-40B4-BE49-F238E27FC236}">
                <a16:creationId xmlns:a16="http://schemas.microsoft.com/office/drawing/2014/main" id="{29A6B2FB-F014-62A4-A1AE-D00696D3F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0" y="281350"/>
            <a:ext cx="1460500" cy="73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533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8104204"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ADDITIONAL OBJECTIVE a:</a:t>
            </a:r>
            <a:br>
              <a:rPr lang="en-IT" sz="3100" dirty="0">
                <a:solidFill>
                  <a:srgbClr val="FF8700"/>
                </a:solidFill>
              </a:rPr>
            </a:br>
            <a:r>
              <a:rPr lang="en-IT" sz="2300" dirty="0">
                <a:solidFill>
                  <a:srgbClr val="FF8700"/>
                </a:solidFill>
              </a:rPr>
              <a:t>“LP DATABASE: VALIDITY CHECK”</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r>
              <a:rPr lang="en-GB" sz="1200" dirty="0">
                <a:solidFill>
                  <a:srgbClr val="FF8700"/>
                </a:solidFill>
                <a:uFill>
                  <a:noFill/>
                </a:uFill>
                <a:latin typeface="+mn-lt"/>
              </a:rPr>
              <a:t>VALIDATION PROCESS:</a:t>
            </a:r>
          </a:p>
          <a:p>
            <a:pPr marL="0" indent="0" algn="just">
              <a:lnSpc>
                <a:spcPct val="100000"/>
              </a:lnSpc>
              <a:buClr>
                <a:schemeClr val="hlink"/>
              </a:buClr>
              <a:buSzPts val="1100"/>
              <a:buNone/>
            </a:pPr>
            <a:endParaRPr lang="en-GB" sz="1200" dirty="0">
              <a:solidFill>
                <a:schemeClr val="bg1"/>
              </a:solidFill>
              <a:uFill>
                <a:noFill/>
              </a:uFill>
              <a:latin typeface="+mn-lt"/>
            </a:endParaRPr>
          </a:p>
          <a:p>
            <a:pPr marL="228600" indent="-228600" algn="just">
              <a:lnSpc>
                <a:spcPct val="100000"/>
              </a:lnSpc>
              <a:buClr>
                <a:schemeClr val="hlink"/>
              </a:buClr>
              <a:buSzPts val="1100"/>
              <a:buFont typeface="+mj-lt"/>
              <a:buAutoNum type="arabicPeriod"/>
            </a:pPr>
            <a:endParaRPr lang="en-GB" sz="1200" dirty="0">
              <a:solidFill>
                <a:schemeClr val="bg1"/>
              </a:solidFill>
              <a:uFill>
                <a:noFill/>
              </a:uFill>
              <a:latin typeface="+mn-lt"/>
            </a:endParaRPr>
          </a:p>
          <a:p>
            <a:pPr marL="228600" indent="-228600" algn="just">
              <a:lnSpc>
                <a:spcPct val="100000"/>
              </a:lnSpc>
              <a:buClr>
                <a:schemeClr val="hlink"/>
              </a:buClr>
              <a:buSzPts val="1100"/>
              <a:buFont typeface="+mj-lt"/>
              <a:buAutoNum type="arabicPeriod"/>
            </a:pPr>
            <a:endParaRPr lang="en-GB" sz="1200" dirty="0">
              <a:solidFill>
                <a:schemeClr val="bg1"/>
              </a:solidFill>
              <a:uFill>
                <a:noFill/>
              </a:uFill>
              <a:latin typeface="+mn-lt"/>
            </a:endParaRPr>
          </a:p>
          <a:p>
            <a:pPr marL="0" indent="0" algn="just">
              <a:lnSpc>
                <a:spcPct val="100000"/>
              </a:lnSpc>
              <a:buClr>
                <a:schemeClr val="hlink"/>
              </a:buClr>
              <a:buSzPts val="1100"/>
              <a:buNone/>
            </a:pPr>
            <a:endParaRPr lang="en-GB" sz="1200" dirty="0">
              <a:solidFill>
                <a:schemeClr val="bg1"/>
              </a:solidFill>
              <a:uFill>
                <a:noFill/>
              </a:uFill>
            </a:endParaRPr>
          </a:p>
          <a:p>
            <a:pPr marL="0" indent="0" algn="just">
              <a:lnSpc>
                <a:spcPct val="100000"/>
              </a:lnSpc>
              <a:buClr>
                <a:schemeClr val="hlink"/>
              </a:buClr>
              <a:buSzPts val="1100"/>
              <a:buNone/>
            </a:pPr>
            <a:endParaRPr lang="en-GB" sz="1600" dirty="0">
              <a:solidFill>
                <a:schemeClr val="bg1"/>
              </a:solidFill>
              <a:uFill>
                <a:noFill/>
              </a:uFill>
            </a:endParaRPr>
          </a:p>
          <a:p>
            <a:pPr marL="0" indent="0" algn="just">
              <a:lnSpc>
                <a:spcPct val="100000"/>
              </a:lnSpc>
              <a:buClr>
                <a:schemeClr val="hlink"/>
              </a:buClr>
              <a:buSzPts val="1100"/>
              <a:buNone/>
            </a:pPr>
            <a:endParaRPr lang="en-GB" sz="1600" dirty="0">
              <a:solidFill>
                <a:schemeClr val="bg1"/>
              </a:solidFill>
              <a:uFill>
                <a:noFill/>
              </a:uFill>
            </a:endParaRPr>
          </a:p>
          <a:p>
            <a:pPr marL="0" indent="0" algn="just">
              <a:lnSpc>
                <a:spcPct val="100000"/>
              </a:lnSpc>
              <a:buClr>
                <a:schemeClr val="hlink"/>
              </a:buClr>
              <a:buSzPts val="1100"/>
              <a:buNone/>
            </a:pPr>
            <a:r>
              <a:rPr lang="en-GB" sz="1600" dirty="0">
                <a:solidFill>
                  <a:schemeClr val="bg1"/>
                </a:solidFill>
                <a:uFill>
                  <a:noFill/>
                </a:uFill>
              </a:rPr>
              <a:t>LP String </a:t>
            </a:r>
          </a:p>
          <a:p>
            <a:pPr marL="0" indent="0" algn="just">
              <a:lnSpc>
                <a:spcPct val="100000"/>
              </a:lnSpc>
              <a:buClr>
                <a:schemeClr val="hlink"/>
              </a:buClr>
              <a:buSzPts val="1100"/>
              <a:buNone/>
            </a:pPr>
            <a:r>
              <a:rPr lang="en-GB" sz="1000" dirty="0">
                <a:solidFill>
                  <a:schemeClr val="bg1"/>
                </a:solidFill>
                <a:uFill>
                  <a:noFill/>
                </a:uFill>
              </a:rPr>
              <a:t>(Ex. “M725M”)</a:t>
            </a:r>
          </a:p>
          <a:p>
            <a:pPr marL="0" indent="0" algn="just">
              <a:lnSpc>
                <a:spcPct val="100000"/>
              </a:lnSpc>
              <a:buClr>
                <a:schemeClr val="hlink"/>
              </a:buClr>
              <a:buSzPts val="1100"/>
              <a:buNone/>
            </a:pPr>
            <a:r>
              <a:rPr lang="en-GB" sz="1200" dirty="0">
                <a:solidFill>
                  <a:schemeClr val="bg1"/>
                </a:solidFill>
                <a:uFill>
                  <a:noFill/>
                </a:uFill>
              </a:rPr>
              <a:t>	</a:t>
            </a:r>
            <a:r>
              <a:rPr lang="en-GB" sz="1000" dirty="0">
                <a:solidFill>
                  <a:schemeClr val="bg1"/>
                </a:solidFill>
                <a:uFill>
                  <a:noFill/>
                </a:uFill>
              </a:rPr>
              <a:t>        (Query)</a:t>
            </a:r>
            <a:r>
              <a:rPr lang="en-GB" sz="1200" dirty="0">
                <a:solidFill>
                  <a:schemeClr val="bg1"/>
                </a:solidFill>
                <a:uFill>
                  <a:noFill/>
                </a:uFill>
              </a:rPr>
              <a:t>				</a:t>
            </a:r>
            <a:endParaRPr lang="en-GB" sz="1200" b="1" dirty="0">
              <a:solidFill>
                <a:schemeClr val="accent1"/>
              </a:solidFill>
              <a:uFill>
                <a:noFill/>
              </a:uFill>
              <a:latin typeface="+mn-lt"/>
            </a:endParaRPr>
          </a:p>
          <a:p>
            <a:pPr marL="3657600" lvl="8" indent="0" algn="just">
              <a:lnSpc>
                <a:spcPct val="100000"/>
              </a:lnSpc>
              <a:buClr>
                <a:schemeClr val="hlink"/>
              </a:buClr>
              <a:buSzPts val="1100"/>
              <a:buNone/>
            </a:pPr>
            <a:r>
              <a:rPr lang="en-GB" sz="1200" dirty="0">
                <a:solidFill>
                  <a:schemeClr val="bg1"/>
                </a:solidFill>
                <a:uFill>
                  <a:noFill/>
                </a:uFill>
                <a:latin typeface="+mn-lt"/>
              </a:rPr>
              <a:t>	                </a:t>
            </a:r>
            <a:r>
              <a:rPr lang="en-GB" sz="1200" dirty="0">
                <a:solidFill>
                  <a:schemeClr val="bg1"/>
                </a:solidFill>
                <a:uFill>
                  <a:noFill/>
                </a:uFill>
              </a:rPr>
              <a:t>Not Properly Recognized </a:t>
            </a:r>
            <a:r>
              <a:rPr lang="en-GB" sz="1200" dirty="0">
                <a:solidFill>
                  <a:schemeClr val="bg1"/>
                </a:solidFill>
                <a:uFill>
                  <a:noFill/>
                </a:uFill>
                <a:latin typeface="+mn-lt"/>
              </a:rPr>
              <a:t>									     	                 Not Authorized </a:t>
            </a:r>
            <a:endParaRPr lang="en-GB" sz="1200" b="1" dirty="0">
              <a:solidFill>
                <a:schemeClr val="accent1"/>
              </a:solidFill>
              <a:uFill>
                <a:noFill/>
              </a:uFill>
            </a:endParaRPr>
          </a:p>
          <a:p>
            <a:pPr marL="3657600" lvl="8" indent="0" algn="just">
              <a:lnSpc>
                <a:spcPct val="100000"/>
              </a:lnSpc>
              <a:buClr>
                <a:schemeClr val="hlink"/>
              </a:buClr>
              <a:buSzPts val="1100"/>
              <a:buNone/>
            </a:pPr>
            <a:r>
              <a:rPr lang="en-GB" sz="1200" b="1" dirty="0">
                <a:solidFill>
                  <a:schemeClr val="accent1"/>
                </a:solidFill>
                <a:uFill>
                  <a:noFill/>
                </a:uFill>
              </a:rPr>
              <a:t>								 </a:t>
            </a:r>
            <a:r>
              <a:rPr lang="en-GB" sz="1200" dirty="0">
                <a:solidFill>
                  <a:schemeClr val="bg1"/>
                </a:solidFill>
                <a:uFill>
                  <a:noFill/>
                </a:uFill>
                <a:latin typeface="+mn-lt"/>
              </a:rPr>
              <a:t>	</a:t>
            </a:r>
          </a:p>
        </p:txBody>
      </p:sp>
      <p:pic>
        <p:nvPicPr>
          <p:cNvPr id="4" name="Picture 3">
            <a:extLst>
              <a:ext uri="{FF2B5EF4-FFF2-40B4-BE49-F238E27FC236}">
                <a16:creationId xmlns:a16="http://schemas.microsoft.com/office/drawing/2014/main" id="{4020B7D3-7B61-E83D-18B1-7D98E04D2DC6}"/>
              </a:ext>
            </a:extLst>
          </p:cNvPr>
          <p:cNvPicPr>
            <a:picLocks noChangeAspect="1"/>
          </p:cNvPicPr>
          <p:nvPr/>
        </p:nvPicPr>
        <p:blipFill>
          <a:blip r:embed="rId3"/>
          <a:stretch>
            <a:fillRect/>
          </a:stretch>
        </p:blipFill>
        <p:spPr>
          <a:xfrm>
            <a:off x="4368641" y="1333127"/>
            <a:ext cx="1678135" cy="1238623"/>
          </a:xfrm>
          <a:prstGeom prst="rect">
            <a:avLst/>
          </a:prstGeom>
        </p:spPr>
      </p:pic>
      <p:pic>
        <p:nvPicPr>
          <p:cNvPr id="7" name="Picture 6">
            <a:extLst>
              <a:ext uri="{FF2B5EF4-FFF2-40B4-BE49-F238E27FC236}">
                <a16:creationId xmlns:a16="http://schemas.microsoft.com/office/drawing/2014/main" id="{00520511-9316-EBAF-532B-6772941A96BB}"/>
              </a:ext>
            </a:extLst>
          </p:cNvPr>
          <p:cNvPicPr>
            <a:picLocks noChangeAspect="1"/>
          </p:cNvPicPr>
          <p:nvPr/>
        </p:nvPicPr>
        <p:blipFill>
          <a:blip r:embed="rId4"/>
          <a:stretch>
            <a:fillRect/>
          </a:stretch>
        </p:blipFill>
        <p:spPr>
          <a:xfrm>
            <a:off x="4368642" y="3250381"/>
            <a:ext cx="1659480" cy="980974"/>
          </a:xfrm>
          <a:prstGeom prst="rect">
            <a:avLst/>
          </a:prstGeom>
        </p:spPr>
      </p:pic>
      <p:grpSp>
        <p:nvGrpSpPr>
          <p:cNvPr id="33" name="Google Shape;4072;p82">
            <a:extLst>
              <a:ext uri="{FF2B5EF4-FFF2-40B4-BE49-F238E27FC236}">
                <a16:creationId xmlns:a16="http://schemas.microsoft.com/office/drawing/2014/main" id="{42E9A718-B55B-2F81-C284-9C94DAD0E963}"/>
              </a:ext>
            </a:extLst>
          </p:cNvPr>
          <p:cNvGrpSpPr/>
          <p:nvPr/>
        </p:nvGrpSpPr>
        <p:grpSpPr>
          <a:xfrm>
            <a:off x="166808" y="2689682"/>
            <a:ext cx="546417" cy="478200"/>
            <a:chOff x="4676550" y="2160575"/>
            <a:chExt cx="51400" cy="52500"/>
          </a:xfrm>
        </p:grpSpPr>
        <p:sp>
          <p:nvSpPr>
            <p:cNvPr id="34" name="Google Shape;4073;p82">
              <a:extLst>
                <a:ext uri="{FF2B5EF4-FFF2-40B4-BE49-F238E27FC236}">
                  <a16:creationId xmlns:a16="http://schemas.microsoft.com/office/drawing/2014/main" id="{041679AC-0559-81FC-FED1-10BA9EBF0F49}"/>
                </a:ext>
              </a:extLst>
            </p:cNvPr>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74;p82">
              <a:extLst>
                <a:ext uri="{FF2B5EF4-FFF2-40B4-BE49-F238E27FC236}">
                  <a16:creationId xmlns:a16="http://schemas.microsoft.com/office/drawing/2014/main" id="{AE5EC803-D921-4798-E94C-CEB232F9C951}"/>
                </a:ext>
              </a:extLst>
            </p:cNvPr>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75;p82">
              <a:extLst>
                <a:ext uri="{FF2B5EF4-FFF2-40B4-BE49-F238E27FC236}">
                  <a16:creationId xmlns:a16="http://schemas.microsoft.com/office/drawing/2014/main" id="{396A6C0E-4073-6DA5-E1C1-9064D844A1A0}"/>
                </a:ext>
              </a:extLst>
            </p:cNvPr>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Mtundu watsopano wa PostgreSQL 11.0 watulutsidwa | Kuchokera ku Linux">
            <a:extLst>
              <a:ext uri="{FF2B5EF4-FFF2-40B4-BE49-F238E27FC236}">
                <a16:creationId xmlns:a16="http://schemas.microsoft.com/office/drawing/2014/main" id="{0DA404C1-D14C-EE07-EA1B-DF905AFE5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0" y="281350"/>
            <a:ext cx="1460500" cy="73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nsparent database icon png - Clip Art Library">
            <a:extLst>
              <a:ext uri="{FF2B5EF4-FFF2-40B4-BE49-F238E27FC236}">
                <a16:creationId xmlns:a16="http://schemas.microsoft.com/office/drawing/2014/main" id="{E4F821AC-544C-2BCB-B1E4-91D8EBCF04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6702" y="2309470"/>
            <a:ext cx="896126" cy="1238624"/>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4307;p82">
            <a:extLst>
              <a:ext uri="{FF2B5EF4-FFF2-40B4-BE49-F238E27FC236}">
                <a16:creationId xmlns:a16="http://schemas.microsoft.com/office/drawing/2014/main" id="{0559DC42-4FBC-3684-5CCE-CC24E6E79B58}"/>
              </a:ext>
            </a:extLst>
          </p:cNvPr>
          <p:cNvSpPr/>
          <p:nvPr/>
        </p:nvSpPr>
        <p:spPr>
          <a:xfrm>
            <a:off x="1835372" y="2759728"/>
            <a:ext cx="788153" cy="305689"/>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07;p82">
            <a:extLst>
              <a:ext uri="{FF2B5EF4-FFF2-40B4-BE49-F238E27FC236}">
                <a16:creationId xmlns:a16="http://schemas.microsoft.com/office/drawing/2014/main" id="{36AED948-E44C-530E-C576-1BE93837D18E}"/>
              </a:ext>
            </a:extLst>
          </p:cNvPr>
          <p:cNvSpPr/>
          <p:nvPr/>
        </p:nvSpPr>
        <p:spPr>
          <a:xfrm rot="19386787">
            <a:off x="3621659" y="2287951"/>
            <a:ext cx="788153" cy="305689"/>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07;p82">
            <a:extLst>
              <a:ext uri="{FF2B5EF4-FFF2-40B4-BE49-F238E27FC236}">
                <a16:creationId xmlns:a16="http://schemas.microsoft.com/office/drawing/2014/main" id="{0F0D6CAC-E38F-6390-F7B2-28CF99D389CC}"/>
              </a:ext>
            </a:extLst>
          </p:cNvPr>
          <p:cNvSpPr/>
          <p:nvPr/>
        </p:nvSpPr>
        <p:spPr>
          <a:xfrm rot="1999699">
            <a:off x="3621658" y="3307198"/>
            <a:ext cx="788153" cy="305689"/>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8856;p88">
            <a:extLst>
              <a:ext uri="{FF2B5EF4-FFF2-40B4-BE49-F238E27FC236}">
                <a16:creationId xmlns:a16="http://schemas.microsoft.com/office/drawing/2014/main" id="{16BD51B9-D923-B235-071D-C0B6AF35AC3A}"/>
              </a:ext>
            </a:extLst>
          </p:cNvPr>
          <p:cNvGrpSpPr/>
          <p:nvPr/>
        </p:nvGrpSpPr>
        <p:grpSpPr>
          <a:xfrm>
            <a:off x="3676481" y="1914205"/>
            <a:ext cx="339253" cy="339253"/>
            <a:chOff x="1492675" y="4992125"/>
            <a:chExt cx="481825" cy="481825"/>
          </a:xfrm>
        </p:grpSpPr>
        <p:sp>
          <p:nvSpPr>
            <p:cNvPr id="47" name="Google Shape;8857;p88">
              <a:extLst>
                <a:ext uri="{FF2B5EF4-FFF2-40B4-BE49-F238E27FC236}">
                  <a16:creationId xmlns:a16="http://schemas.microsoft.com/office/drawing/2014/main" id="{0FD40149-D940-CC1D-7DCE-D2794F7227B6}"/>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8858;p88">
              <a:extLst>
                <a:ext uri="{FF2B5EF4-FFF2-40B4-BE49-F238E27FC236}">
                  <a16:creationId xmlns:a16="http://schemas.microsoft.com/office/drawing/2014/main" id="{BE09728C-7BD0-159E-EEF7-FD2C6BA3A7DA}"/>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 name="Google Shape;8859;p88">
            <a:extLst>
              <a:ext uri="{FF2B5EF4-FFF2-40B4-BE49-F238E27FC236}">
                <a16:creationId xmlns:a16="http://schemas.microsoft.com/office/drawing/2014/main" id="{A31F254F-6D65-00FE-4A37-47628A60BEF4}"/>
              </a:ext>
            </a:extLst>
          </p:cNvPr>
          <p:cNvGrpSpPr/>
          <p:nvPr/>
        </p:nvGrpSpPr>
        <p:grpSpPr>
          <a:xfrm>
            <a:off x="3662828" y="3605930"/>
            <a:ext cx="339253" cy="339253"/>
            <a:chOff x="2085525" y="4992125"/>
            <a:chExt cx="481825" cy="481825"/>
          </a:xfrm>
        </p:grpSpPr>
        <p:sp>
          <p:nvSpPr>
            <p:cNvPr id="50" name="Google Shape;8860;p88">
              <a:extLst>
                <a:ext uri="{FF2B5EF4-FFF2-40B4-BE49-F238E27FC236}">
                  <a16:creationId xmlns:a16="http://schemas.microsoft.com/office/drawing/2014/main" id="{475ED99A-D4A8-7977-F813-AE20F406891D}"/>
                </a:ext>
              </a:extLst>
            </p:cNvPr>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8861;p88">
              <a:extLst>
                <a:ext uri="{FF2B5EF4-FFF2-40B4-BE49-F238E27FC236}">
                  <a16:creationId xmlns:a16="http://schemas.microsoft.com/office/drawing/2014/main" id="{FC0609D0-C7B8-BDE4-0621-9D2111BCD7E7}"/>
                </a:ext>
              </a:extLst>
            </p:cNvPr>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 name="Google Shape;4307;p82">
            <a:extLst>
              <a:ext uri="{FF2B5EF4-FFF2-40B4-BE49-F238E27FC236}">
                <a16:creationId xmlns:a16="http://schemas.microsoft.com/office/drawing/2014/main" id="{7171711A-94E7-D3A9-DA33-875FBD7C6E20}"/>
              </a:ext>
            </a:extLst>
          </p:cNvPr>
          <p:cNvSpPr/>
          <p:nvPr/>
        </p:nvSpPr>
        <p:spPr>
          <a:xfrm>
            <a:off x="6139863" y="1799593"/>
            <a:ext cx="788153" cy="305689"/>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07;p82">
            <a:extLst>
              <a:ext uri="{FF2B5EF4-FFF2-40B4-BE49-F238E27FC236}">
                <a16:creationId xmlns:a16="http://schemas.microsoft.com/office/drawing/2014/main" id="{87B140BE-92DF-5237-D01C-24A81FC8DBF2}"/>
              </a:ext>
            </a:extLst>
          </p:cNvPr>
          <p:cNvSpPr/>
          <p:nvPr/>
        </p:nvSpPr>
        <p:spPr>
          <a:xfrm>
            <a:off x="6139862" y="3679682"/>
            <a:ext cx="1405895" cy="305689"/>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4" name="Picture 10" descr="Database Add icon PNG and SVG Vector Free Download">
            <a:extLst>
              <a:ext uri="{FF2B5EF4-FFF2-40B4-BE49-F238E27FC236}">
                <a16:creationId xmlns:a16="http://schemas.microsoft.com/office/drawing/2014/main" id="{84CA42E5-B000-41EC-2AC2-924A616C84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8990" y="1387698"/>
            <a:ext cx="1144672" cy="112947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28,248 Foto Accesso Negato, Immagini e Vettoriali">
            <a:extLst>
              <a:ext uri="{FF2B5EF4-FFF2-40B4-BE49-F238E27FC236}">
                <a16:creationId xmlns:a16="http://schemas.microsoft.com/office/drawing/2014/main" id="{DCFAAC57-F966-5E63-35AF-98CC45B5E6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5765" y="3517103"/>
            <a:ext cx="855794" cy="57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686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58" name="Google Shape;2658;p42"/>
          <p:cNvGrpSpPr/>
          <p:nvPr/>
        </p:nvGrpSpPr>
        <p:grpSpPr>
          <a:xfrm>
            <a:off x="4542238" y="2482820"/>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660" name="Google Shape;2660;p42"/>
          <p:cNvSpPr txBox="1">
            <a:spLocks noGrp="1"/>
          </p:cNvSpPr>
          <p:nvPr>
            <p:ph type="title"/>
          </p:nvPr>
        </p:nvSpPr>
        <p:spPr>
          <a:xfrm>
            <a:off x="3088859" y="1446568"/>
            <a:ext cx="6055141"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4000" dirty="0">
                <a:solidFill>
                  <a:srgbClr val="FF8700"/>
                </a:solidFill>
              </a:rPr>
              <a:t>ADDITIONAL OBJECTIVE</a:t>
            </a:r>
            <a:endParaRPr sz="4000" dirty="0">
              <a:solidFill>
                <a:srgbClr val="FF8700"/>
              </a:solidFill>
            </a:endParaRPr>
          </a:p>
        </p:txBody>
      </p:sp>
      <p:grpSp>
        <p:nvGrpSpPr>
          <p:cNvPr id="9" name="Google Shape;2675;p43">
            <a:extLst>
              <a:ext uri="{FF2B5EF4-FFF2-40B4-BE49-F238E27FC236}">
                <a16:creationId xmlns:a16="http://schemas.microsoft.com/office/drawing/2014/main" id="{6755F5C4-EF51-4E2C-741D-94050D8A1096}"/>
              </a:ext>
            </a:extLst>
          </p:cNvPr>
          <p:cNvGrpSpPr/>
          <p:nvPr/>
        </p:nvGrpSpPr>
        <p:grpSpPr>
          <a:xfrm>
            <a:off x="3494750" y="2742971"/>
            <a:ext cx="795537" cy="795537"/>
            <a:chOff x="851175" y="1582401"/>
            <a:chExt cx="964872" cy="964872"/>
          </a:xfrm>
        </p:grpSpPr>
        <p:sp>
          <p:nvSpPr>
            <p:cNvPr id="10" name="Google Shape;2676;p43">
              <a:extLst>
                <a:ext uri="{FF2B5EF4-FFF2-40B4-BE49-F238E27FC236}">
                  <a16:creationId xmlns:a16="http://schemas.microsoft.com/office/drawing/2014/main" id="{0D85BBA0-4B3D-F9AD-C1CE-181C1DA1557A}"/>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7;p43">
              <a:extLst>
                <a:ext uri="{FF2B5EF4-FFF2-40B4-BE49-F238E27FC236}">
                  <a16:creationId xmlns:a16="http://schemas.microsoft.com/office/drawing/2014/main" id="{69067517-897C-5AE0-C990-B52FB9FFCE29}"/>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lvl="0"/>
              <a:r>
                <a:rPr lang="en" sz="3700" b="1" dirty="0">
                  <a:solidFill>
                    <a:srgbClr val="FFFFFF"/>
                  </a:solidFill>
                  <a:latin typeface="Play"/>
                  <a:sym typeface="Play"/>
                </a:rPr>
                <a:t>  b</a:t>
              </a:r>
              <a:endParaRPr dirty="0"/>
            </a:p>
          </p:txBody>
        </p:sp>
      </p:grpSp>
      <p:pic>
        <p:nvPicPr>
          <p:cNvPr id="2" name="Picture 1">
            <a:extLst>
              <a:ext uri="{FF2B5EF4-FFF2-40B4-BE49-F238E27FC236}">
                <a16:creationId xmlns:a16="http://schemas.microsoft.com/office/drawing/2014/main" id="{883DD66A-B3AB-F33B-ABF0-708767669274}"/>
              </a:ext>
            </a:extLst>
          </p:cNvPr>
          <p:cNvPicPr>
            <a:picLocks noChangeAspect="1"/>
          </p:cNvPicPr>
          <p:nvPr/>
        </p:nvPicPr>
        <p:blipFill>
          <a:blip r:embed="rId3"/>
          <a:stretch>
            <a:fillRect/>
          </a:stretch>
        </p:blipFill>
        <p:spPr>
          <a:xfrm>
            <a:off x="4278676" y="2695272"/>
            <a:ext cx="3733800" cy="546100"/>
          </a:xfrm>
          <a:prstGeom prst="rect">
            <a:avLst/>
          </a:prstGeom>
        </p:spPr>
      </p:pic>
      <p:pic>
        <p:nvPicPr>
          <p:cNvPr id="3" name="Picture 2">
            <a:extLst>
              <a:ext uri="{FF2B5EF4-FFF2-40B4-BE49-F238E27FC236}">
                <a16:creationId xmlns:a16="http://schemas.microsoft.com/office/drawing/2014/main" id="{A6D9DC36-0346-CC51-822E-77CC2E8F2D99}"/>
              </a:ext>
            </a:extLst>
          </p:cNvPr>
          <p:cNvPicPr>
            <a:picLocks noChangeAspect="1"/>
          </p:cNvPicPr>
          <p:nvPr/>
        </p:nvPicPr>
        <p:blipFill>
          <a:blip r:embed="rId4"/>
          <a:stretch>
            <a:fillRect/>
          </a:stretch>
        </p:blipFill>
        <p:spPr>
          <a:xfrm>
            <a:off x="4357688" y="3109972"/>
            <a:ext cx="2438400" cy="533400"/>
          </a:xfrm>
          <a:prstGeom prst="rect">
            <a:avLst/>
          </a:prstGeom>
        </p:spPr>
      </p:pic>
    </p:spTree>
    <p:extLst>
      <p:ext uri="{BB962C8B-B14F-4D97-AF65-F5344CB8AC3E}">
        <p14:creationId xmlns:p14="http://schemas.microsoft.com/office/powerpoint/2010/main" val="67916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8104204"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ADDITIONAL OBJECTIVE b: </a:t>
            </a:r>
            <a:br>
              <a:rPr lang="en-IT" sz="3100" dirty="0">
                <a:solidFill>
                  <a:srgbClr val="FF8700"/>
                </a:solidFill>
              </a:rPr>
            </a:br>
            <a:r>
              <a:rPr lang="en-IT" sz="2300" dirty="0">
                <a:solidFill>
                  <a:srgbClr val="FF8700"/>
                </a:solidFill>
              </a:rPr>
              <a:t>“AMG COMPANY ACCESS MANAGER”</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r>
              <a:rPr lang="en-GB" sz="1200" dirty="0">
                <a:solidFill>
                  <a:schemeClr val="bg1"/>
                </a:solidFill>
                <a:uFill>
                  <a:noFill/>
                </a:uFill>
              </a:rPr>
              <a:t>We decided also to add some new </a:t>
            </a:r>
            <a:r>
              <a:rPr lang="en-GB" sz="1200" b="1" dirty="0">
                <a:solidFill>
                  <a:schemeClr val="accent1"/>
                </a:solidFill>
                <a:uFill>
                  <a:noFill/>
                </a:uFill>
              </a:rPr>
              <a:t>Additional Tools </a:t>
            </a:r>
            <a:r>
              <a:rPr lang="en-GB" sz="1200" dirty="0">
                <a:solidFill>
                  <a:schemeClr val="bg1"/>
                </a:solidFill>
                <a:uFill>
                  <a:noFill/>
                </a:uFill>
              </a:rPr>
              <a:t>to the Project. The first one we have added is the </a:t>
            </a:r>
            <a:r>
              <a:rPr lang="en-GB" sz="1200" b="1" dirty="0">
                <a:solidFill>
                  <a:schemeClr val="accent1"/>
                </a:solidFill>
                <a:uFill>
                  <a:noFill/>
                </a:uFill>
              </a:rPr>
              <a:t>Company Access Manager</a:t>
            </a:r>
            <a:r>
              <a:rPr lang="en-GB" sz="1200" dirty="0">
                <a:solidFill>
                  <a:schemeClr val="bg1"/>
                </a:solidFill>
                <a:uFill>
                  <a:noFill/>
                </a:uFill>
              </a:rPr>
              <a:t> that is an Application </a:t>
            </a:r>
            <a:r>
              <a:rPr lang="en-GB" sz="1200" b="1" dirty="0">
                <a:solidFill>
                  <a:schemeClr val="accent1"/>
                </a:solidFill>
                <a:uFill>
                  <a:noFill/>
                </a:uFill>
              </a:rPr>
              <a:t>GUI</a:t>
            </a:r>
            <a:r>
              <a:rPr lang="en-GB" sz="1200" dirty="0">
                <a:solidFill>
                  <a:schemeClr val="bg1"/>
                </a:solidFill>
                <a:uFill>
                  <a:noFill/>
                </a:uFill>
              </a:rPr>
              <a:t> in which we wanted to describe also the </a:t>
            </a:r>
            <a:r>
              <a:rPr lang="en-GB" sz="1200" b="1" dirty="0">
                <a:solidFill>
                  <a:schemeClr val="accent1"/>
                </a:solidFill>
                <a:uFill>
                  <a:noFill/>
                </a:uFill>
              </a:rPr>
              <a:t>Director’s Side </a:t>
            </a:r>
            <a:r>
              <a:rPr lang="en-GB" sz="1200" dirty="0">
                <a:solidFill>
                  <a:schemeClr val="bg1"/>
                </a:solidFill>
                <a:uFill>
                  <a:noFill/>
                </a:uFill>
              </a:rPr>
              <a:t>of the System.</a:t>
            </a:r>
          </a:p>
          <a:p>
            <a:pPr marL="0" indent="0">
              <a:lnSpc>
                <a:spcPct val="100000"/>
              </a:lnSpc>
              <a:buClr>
                <a:schemeClr val="hlink"/>
              </a:buClr>
              <a:buSzPts val="1100"/>
              <a:buNone/>
            </a:pPr>
            <a:br>
              <a:rPr lang="en-GB" sz="1200" dirty="0">
                <a:solidFill>
                  <a:schemeClr val="bg1"/>
                </a:solidFill>
                <a:uFill>
                  <a:noFill/>
                </a:uFill>
                <a:latin typeface="+mn-lt"/>
              </a:rPr>
            </a:br>
            <a:r>
              <a:rPr lang="en-GB" sz="1200" dirty="0">
                <a:solidFill>
                  <a:schemeClr val="bg1"/>
                </a:solidFill>
                <a:uFill>
                  <a:noFill/>
                </a:uFill>
                <a:latin typeface="+mn-lt"/>
              </a:rPr>
              <a:t>It’s a for page web applications that allows to:</a:t>
            </a:r>
            <a:br>
              <a:rPr lang="en-GB" sz="1200" dirty="0">
                <a:solidFill>
                  <a:schemeClr val="bg1"/>
                </a:solidFill>
                <a:uFill>
                  <a:noFill/>
                </a:uFill>
                <a:latin typeface="+mn-lt"/>
              </a:rPr>
            </a:br>
            <a:r>
              <a:rPr lang="en-GB" sz="1200" dirty="0">
                <a:solidFill>
                  <a:schemeClr val="bg1"/>
                </a:solidFill>
                <a:uFill>
                  <a:noFill/>
                </a:uFill>
                <a:latin typeface="+mn-lt"/>
              </a:rPr>
              <a:t>-view the valid place for the company</a:t>
            </a:r>
            <a:br>
              <a:rPr lang="en-GB" sz="1200" dirty="0">
                <a:solidFill>
                  <a:schemeClr val="bg1"/>
                </a:solidFill>
                <a:uFill>
                  <a:noFill/>
                </a:uFill>
                <a:latin typeface="+mn-lt"/>
              </a:rPr>
            </a:br>
            <a:r>
              <a:rPr lang="en-GB" sz="1200" dirty="0">
                <a:solidFill>
                  <a:schemeClr val="bg1"/>
                </a:solidFill>
                <a:uFill>
                  <a:noFill/>
                </a:uFill>
                <a:latin typeface="+mn-lt"/>
              </a:rPr>
              <a:t>-view a list of all the </a:t>
            </a:r>
            <a:r>
              <a:rPr lang="en-GB" sz="1200" dirty="0" err="1">
                <a:solidFill>
                  <a:schemeClr val="bg1"/>
                </a:solidFill>
                <a:uFill>
                  <a:noFill/>
                </a:uFill>
                <a:latin typeface="+mn-lt"/>
              </a:rPr>
              <a:t>accesess</a:t>
            </a:r>
            <a:r>
              <a:rPr lang="en-GB" sz="1200" dirty="0">
                <a:solidFill>
                  <a:schemeClr val="bg1"/>
                </a:solidFill>
                <a:uFill>
                  <a:noFill/>
                </a:uFill>
                <a:latin typeface="+mn-lt"/>
              </a:rPr>
              <a:t> that can be refreshed at any point to display update												     	</a:t>
            </a:r>
            <a:endParaRPr lang="en-GB" sz="1200" b="1" dirty="0">
              <a:solidFill>
                <a:schemeClr val="accent1"/>
              </a:solidFill>
              <a:uFill>
                <a:noFill/>
              </a:uFill>
            </a:endParaRPr>
          </a:p>
          <a:p>
            <a:pPr marL="3657600" lvl="8" indent="0" algn="just">
              <a:lnSpc>
                <a:spcPct val="100000"/>
              </a:lnSpc>
              <a:buClr>
                <a:schemeClr val="hlink"/>
              </a:buClr>
              <a:buSzPts val="1100"/>
              <a:buNone/>
            </a:pPr>
            <a:r>
              <a:rPr lang="en-GB" sz="1200" b="1" dirty="0">
                <a:solidFill>
                  <a:schemeClr val="accent1"/>
                </a:solidFill>
                <a:uFill>
                  <a:noFill/>
                </a:uFill>
              </a:rPr>
              <a:t>								 </a:t>
            </a:r>
            <a:r>
              <a:rPr lang="en-GB" sz="1200" dirty="0">
                <a:solidFill>
                  <a:schemeClr val="bg1"/>
                </a:solidFill>
                <a:uFill>
                  <a:noFill/>
                </a:uFill>
                <a:latin typeface="+mn-lt"/>
              </a:rPr>
              <a:t>	</a:t>
            </a:r>
          </a:p>
        </p:txBody>
      </p:sp>
      <p:pic>
        <p:nvPicPr>
          <p:cNvPr id="3" name="Picture 2" descr="Graphical user interface&#10;&#10;Description automatically generated">
            <a:extLst>
              <a:ext uri="{FF2B5EF4-FFF2-40B4-BE49-F238E27FC236}">
                <a16:creationId xmlns:a16="http://schemas.microsoft.com/office/drawing/2014/main" id="{1B0D3271-CE7F-55B6-8E50-A8EC01439E0A}"/>
              </a:ext>
            </a:extLst>
          </p:cNvPr>
          <p:cNvPicPr>
            <a:picLocks noChangeAspect="1"/>
          </p:cNvPicPr>
          <p:nvPr/>
        </p:nvPicPr>
        <p:blipFill>
          <a:blip r:embed="rId3"/>
          <a:stretch>
            <a:fillRect/>
          </a:stretch>
        </p:blipFill>
        <p:spPr>
          <a:xfrm>
            <a:off x="1837189" y="2712390"/>
            <a:ext cx="4847454" cy="2297491"/>
          </a:xfrm>
          <a:prstGeom prst="rect">
            <a:avLst/>
          </a:prstGeom>
        </p:spPr>
      </p:pic>
    </p:spTree>
    <p:extLst>
      <p:ext uri="{BB962C8B-B14F-4D97-AF65-F5344CB8AC3E}">
        <p14:creationId xmlns:p14="http://schemas.microsoft.com/office/powerpoint/2010/main" val="3963182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58" name="Google Shape;2658;p42"/>
          <p:cNvGrpSpPr/>
          <p:nvPr/>
        </p:nvGrpSpPr>
        <p:grpSpPr>
          <a:xfrm>
            <a:off x="4542238" y="2482820"/>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660" name="Google Shape;2660;p42"/>
          <p:cNvSpPr txBox="1">
            <a:spLocks noGrp="1"/>
          </p:cNvSpPr>
          <p:nvPr>
            <p:ph type="title"/>
          </p:nvPr>
        </p:nvSpPr>
        <p:spPr>
          <a:xfrm>
            <a:off x="3088859" y="1446568"/>
            <a:ext cx="6055141"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4000" dirty="0">
                <a:solidFill>
                  <a:srgbClr val="FF8700"/>
                </a:solidFill>
              </a:rPr>
              <a:t>ADDITIONAL OBJECTIVE</a:t>
            </a:r>
            <a:endParaRPr sz="4000" dirty="0">
              <a:solidFill>
                <a:srgbClr val="FF8700"/>
              </a:solidFill>
            </a:endParaRPr>
          </a:p>
        </p:txBody>
      </p:sp>
      <p:grpSp>
        <p:nvGrpSpPr>
          <p:cNvPr id="9" name="Google Shape;2675;p43">
            <a:extLst>
              <a:ext uri="{FF2B5EF4-FFF2-40B4-BE49-F238E27FC236}">
                <a16:creationId xmlns:a16="http://schemas.microsoft.com/office/drawing/2014/main" id="{2B860580-4AE1-8C5A-BAAE-1989BE9389E7}"/>
              </a:ext>
            </a:extLst>
          </p:cNvPr>
          <p:cNvGrpSpPr/>
          <p:nvPr/>
        </p:nvGrpSpPr>
        <p:grpSpPr>
          <a:xfrm>
            <a:off x="3564558" y="2857317"/>
            <a:ext cx="795537" cy="795537"/>
            <a:chOff x="851175" y="1582401"/>
            <a:chExt cx="964872" cy="964872"/>
          </a:xfrm>
        </p:grpSpPr>
        <p:sp>
          <p:nvSpPr>
            <p:cNvPr id="10" name="Google Shape;2676;p43">
              <a:extLst>
                <a:ext uri="{FF2B5EF4-FFF2-40B4-BE49-F238E27FC236}">
                  <a16:creationId xmlns:a16="http://schemas.microsoft.com/office/drawing/2014/main" id="{865C0157-58A8-E0E9-C938-E5C997A9FDB8}"/>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7;p43">
              <a:extLst>
                <a:ext uri="{FF2B5EF4-FFF2-40B4-BE49-F238E27FC236}">
                  <a16:creationId xmlns:a16="http://schemas.microsoft.com/office/drawing/2014/main" id="{1098C95B-07F0-A3B6-34A8-4B2E0EE424BB}"/>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lvl="0"/>
              <a:r>
                <a:rPr lang="en" sz="3700" b="1" dirty="0">
                  <a:solidFill>
                    <a:srgbClr val="FFFFFF"/>
                  </a:solidFill>
                  <a:latin typeface="Play"/>
                  <a:sym typeface="Play"/>
                </a:rPr>
                <a:t>  c</a:t>
              </a:r>
              <a:endParaRPr dirty="0"/>
            </a:p>
          </p:txBody>
        </p:sp>
      </p:grpSp>
      <p:pic>
        <p:nvPicPr>
          <p:cNvPr id="2" name="Picture 1">
            <a:extLst>
              <a:ext uri="{FF2B5EF4-FFF2-40B4-BE49-F238E27FC236}">
                <a16:creationId xmlns:a16="http://schemas.microsoft.com/office/drawing/2014/main" id="{23991FA5-6A72-32B1-C70A-B6E5741ACD14}"/>
              </a:ext>
            </a:extLst>
          </p:cNvPr>
          <p:cNvPicPr>
            <a:picLocks noChangeAspect="1"/>
          </p:cNvPicPr>
          <p:nvPr/>
        </p:nvPicPr>
        <p:blipFill>
          <a:blip r:embed="rId3"/>
          <a:stretch>
            <a:fillRect/>
          </a:stretch>
        </p:blipFill>
        <p:spPr>
          <a:xfrm>
            <a:off x="4360095" y="2737833"/>
            <a:ext cx="2494214" cy="547200"/>
          </a:xfrm>
          <a:prstGeom prst="rect">
            <a:avLst/>
          </a:prstGeom>
        </p:spPr>
      </p:pic>
      <p:pic>
        <p:nvPicPr>
          <p:cNvPr id="3" name="Picture 2">
            <a:extLst>
              <a:ext uri="{FF2B5EF4-FFF2-40B4-BE49-F238E27FC236}">
                <a16:creationId xmlns:a16="http://schemas.microsoft.com/office/drawing/2014/main" id="{BFBF3ED0-8452-36B4-57D0-49CDD2E61142}"/>
              </a:ext>
            </a:extLst>
          </p:cNvPr>
          <p:cNvPicPr>
            <a:picLocks noChangeAspect="1"/>
          </p:cNvPicPr>
          <p:nvPr/>
        </p:nvPicPr>
        <p:blipFill>
          <a:blip r:embed="rId4"/>
          <a:stretch>
            <a:fillRect/>
          </a:stretch>
        </p:blipFill>
        <p:spPr>
          <a:xfrm>
            <a:off x="4410895" y="3204595"/>
            <a:ext cx="2438400" cy="533400"/>
          </a:xfrm>
          <a:prstGeom prst="rect">
            <a:avLst/>
          </a:prstGeom>
        </p:spPr>
      </p:pic>
    </p:spTree>
    <p:extLst>
      <p:ext uri="{BB962C8B-B14F-4D97-AF65-F5344CB8AC3E}">
        <p14:creationId xmlns:p14="http://schemas.microsoft.com/office/powerpoint/2010/main" val="3826257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58" name="Google Shape;2658;p42"/>
          <p:cNvGrpSpPr/>
          <p:nvPr/>
        </p:nvGrpSpPr>
        <p:grpSpPr>
          <a:xfrm>
            <a:off x="4542238" y="2482820"/>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660" name="Google Shape;2660;p42"/>
          <p:cNvSpPr txBox="1">
            <a:spLocks noGrp="1"/>
          </p:cNvSpPr>
          <p:nvPr>
            <p:ph type="title"/>
          </p:nvPr>
        </p:nvSpPr>
        <p:spPr>
          <a:xfrm>
            <a:off x="4201387" y="1214700"/>
            <a:ext cx="42222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4000" dirty="0">
                <a:solidFill>
                  <a:srgbClr val="FF8700"/>
                </a:solidFill>
              </a:rPr>
              <a:t>MAIN OBJECTIVE</a:t>
            </a:r>
            <a:endParaRPr sz="4000" dirty="0">
              <a:solidFill>
                <a:srgbClr val="FF8700"/>
              </a:solidFill>
            </a:endParaRPr>
          </a:p>
        </p:txBody>
      </p:sp>
      <p:sp>
        <p:nvSpPr>
          <p:cNvPr id="2661" name="Google Shape;2661;p42"/>
          <p:cNvSpPr txBox="1">
            <a:spLocks noGrp="1"/>
          </p:cNvSpPr>
          <p:nvPr>
            <p:ph type="subTitle" idx="1"/>
          </p:nvPr>
        </p:nvSpPr>
        <p:spPr>
          <a:xfrm>
            <a:off x="4201387" y="2840075"/>
            <a:ext cx="4222200" cy="1040700"/>
          </a:xfrm>
          <a:prstGeom prst="rect">
            <a:avLst/>
          </a:prstGeom>
        </p:spPr>
        <p:txBody>
          <a:bodyPr spcFirstLastPara="1" wrap="square" lIns="91425" tIns="0" rIns="91425" bIns="91425" anchor="t" anchorCtr="0">
            <a:noAutofit/>
          </a:bodyPr>
          <a:lstStyle/>
          <a:p>
            <a:pPr marL="0" lvl="0" indent="0"/>
            <a:r>
              <a:rPr lang="en-GB" sz="2400" b="1" dirty="0">
                <a:solidFill>
                  <a:srgbClr val="FF8700"/>
                </a:solidFill>
                <a:latin typeface="Play"/>
                <a:sym typeface="Play"/>
              </a:rPr>
              <a:t>EMPLOYEEES’ ALPR </a:t>
            </a:r>
          </a:p>
          <a:p>
            <a:pPr marL="0" lvl="0" indent="0"/>
            <a:r>
              <a:rPr lang="en-GB" sz="2400" b="1" dirty="0">
                <a:solidFill>
                  <a:srgbClr val="FF8700"/>
                </a:solidFill>
                <a:latin typeface="Play"/>
                <a:sym typeface="Play"/>
              </a:rPr>
              <a:t>INTRODUCTION</a:t>
            </a:r>
          </a:p>
          <a:p>
            <a:pPr marL="0" lvl="0" indent="0"/>
            <a:endParaRPr dirty="0"/>
          </a:p>
        </p:txBody>
      </p:sp>
    </p:spTree>
    <p:extLst>
      <p:ext uri="{BB962C8B-B14F-4D97-AF65-F5344CB8AC3E}">
        <p14:creationId xmlns:p14="http://schemas.microsoft.com/office/powerpoint/2010/main" val="12277280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8104204"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ADDITIONAL OBJECTIVE c: </a:t>
            </a:r>
            <a:br>
              <a:rPr lang="en-IT" sz="3100" dirty="0">
                <a:solidFill>
                  <a:srgbClr val="FF8700"/>
                </a:solidFill>
              </a:rPr>
            </a:br>
            <a:r>
              <a:rPr lang="en-IT" sz="2300" dirty="0">
                <a:solidFill>
                  <a:srgbClr val="FF8700"/>
                </a:solidFill>
              </a:rPr>
              <a:t>“AMG GATE INTERFACE”</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endParaRPr lang="en-GB" sz="1200" dirty="0">
              <a:solidFill>
                <a:schemeClr val="bg1"/>
              </a:solidFill>
              <a:uFill>
                <a:noFill/>
              </a:uFill>
              <a:latin typeface="+mn-lt"/>
            </a:endParaRPr>
          </a:p>
          <a:p>
            <a:pPr marL="0" indent="0" algn="just">
              <a:lnSpc>
                <a:spcPct val="100000"/>
              </a:lnSpc>
              <a:buClr>
                <a:schemeClr val="hlink"/>
              </a:buClr>
              <a:buSzPts val="1100"/>
              <a:buNone/>
            </a:pPr>
            <a:r>
              <a:rPr lang="en-GB" sz="1200" dirty="0">
                <a:solidFill>
                  <a:schemeClr val="bg1"/>
                </a:solidFill>
                <a:uFill>
                  <a:noFill/>
                </a:uFill>
              </a:rPr>
              <a:t>The second </a:t>
            </a:r>
            <a:r>
              <a:rPr lang="en-GB" sz="1200" b="1" dirty="0">
                <a:solidFill>
                  <a:schemeClr val="accent1"/>
                </a:solidFill>
                <a:uFill>
                  <a:noFill/>
                </a:uFill>
              </a:rPr>
              <a:t>Additional Tools </a:t>
            </a:r>
            <a:r>
              <a:rPr lang="en-GB" sz="1200" dirty="0">
                <a:solidFill>
                  <a:schemeClr val="bg1"/>
                </a:solidFill>
                <a:uFill>
                  <a:noFill/>
                </a:uFill>
              </a:rPr>
              <a:t>we have added to the Project, inside the Web Application, </a:t>
            </a:r>
            <a:r>
              <a:rPr lang="en-GB" sz="1200" dirty="0"/>
              <a:t>is the </a:t>
            </a:r>
            <a:r>
              <a:rPr lang="en-GB" sz="1200" b="1" dirty="0">
                <a:solidFill>
                  <a:schemeClr val="accent1"/>
                </a:solidFill>
                <a:uFill>
                  <a:noFill/>
                </a:uFill>
              </a:rPr>
              <a:t>“AMG Gate Interface”, </a:t>
            </a:r>
            <a:r>
              <a:rPr lang="en-GB" sz="1200" dirty="0">
                <a:solidFill>
                  <a:schemeClr val="bg1"/>
                </a:solidFill>
                <a:uFill>
                  <a:noFill/>
                </a:uFill>
              </a:rPr>
              <a:t>through which we wanted to represent what is the E</a:t>
            </a:r>
            <a:r>
              <a:rPr lang="en-GB" sz="1200" dirty="0">
                <a:solidFill>
                  <a:schemeClr val="bg1"/>
                </a:solidFill>
              </a:rPr>
              <a:t>mployees </a:t>
            </a:r>
            <a:r>
              <a:rPr lang="en-GB" sz="1200" dirty="0"/>
              <a:t>Point of View when their car’s License Plate is being recognized. It’s a page that is updated automatically when a plate recognition is successfully executed.</a:t>
            </a:r>
          </a:p>
          <a:p>
            <a:pPr marL="0" indent="0" algn="just">
              <a:lnSpc>
                <a:spcPct val="100000"/>
              </a:lnSpc>
              <a:buClr>
                <a:schemeClr val="hlink"/>
              </a:buClr>
              <a:buSzPts val="1100"/>
              <a:buNone/>
            </a:pPr>
            <a:endParaRPr lang="en" sz="1200" dirty="0"/>
          </a:p>
          <a:p>
            <a:pPr marL="3657600" lvl="8" indent="0" algn="just">
              <a:lnSpc>
                <a:spcPct val="100000"/>
              </a:lnSpc>
              <a:buClr>
                <a:schemeClr val="hlink"/>
              </a:buClr>
              <a:buSzPts val="1100"/>
              <a:buNone/>
            </a:pPr>
            <a:r>
              <a:rPr lang="en-GB" sz="1200" dirty="0">
                <a:solidFill>
                  <a:schemeClr val="bg1"/>
                </a:solidFill>
                <a:uFill>
                  <a:noFill/>
                </a:uFill>
                <a:latin typeface="+mn-lt"/>
              </a:rPr>
              <a:t>												     	</a:t>
            </a:r>
            <a:endParaRPr lang="en-GB" sz="1200" b="1" dirty="0">
              <a:solidFill>
                <a:schemeClr val="accent1"/>
              </a:solidFill>
              <a:uFill>
                <a:noFill/>
              </a:uFill>
            </a:endParaRPr>
          </a:p>
          <a:p>
            <a:pPr marL="3657600" lvl="8" indent="0" algn="just">
              <a:lnSpc>
                <a:spcPct val="100000"/>
              </a:lnSpc>
              <a:buClr>
                <a:schemeClr val="hlink"/>
              </a:buClr>
              <a:buSzPts val="1100"/>
              <a:buNone/>
            </a:pPr>
            <a:r>
              <a:rPr lang="en-GB" sz="1200" b="1" dirty="0">
                <a:solidFill>
                  <a:schemeClr val="accent1"/>
                </a:solidFill>
                <a:uFill>
                  <a:noFill/>
                </a:uFill>
              </a:rPr>
              <a:t>								 </a:t>
            </a:r>
            <a:r>
              <a:rPr lang="en-GB" sz="1200" dirty="0">
                <a:solidFill>
                  <a:schemeClr val="bg1"/>
                </a:solidFill>
                <a:uFill>
                  <a:noFill/>
                </a:uFill>
                <a:latin typeface="+mn-lt"/>
              </a:rPr>
              <a:t>	</a:t>
            </a:r>
          </a:p>
        </p:txBody>
      </p:sp>
      <p:pic>
        <p:nvPicPr>
          <p:cNvPr id="3" name="Picture 2" descr="Text&#10;&#10;Description automatically generated">
            <a:extLst>
              <a:ext uri="{FF2B5EF4-FFF2-40B4-BE49-F238E27FC236}">
                <a16:creationId xmlns:a16="http://schemas.microsoft.com/office/drawing/2014/main" id="{61248A67-C9B4-12A6-95F0-AA604E2BFA2D}"/>
              </a:ext>
            </a:extLst>
          </p:cNvPr>
          <p:cNvPicPr>
            <a:picLocks noChangeAspect="1"/>
          </p:cNvPicPr>
          <p:nvPr/>
        </p:nvPicPr>
        <p:blipFill>
          <a:blip r:embed="rId3"/>
          <a:stretch>
            <a:fillRect/>
          </a:stretch>
        </p:blipFill>
        <p:spPr>
          <a:xfrm>
            <a:off x="1837190" y="2348152"/>
            <a:ext cx="5285064" cy="2522354"/>
          </a:xfrm>
          <a:prstGeom prst="rect">
            <a:avLst/>
          </a:prstGeom>
        </p:spPr>
      </p:pic>
    </p:spTree>
    <p:extLst>
      <p:ext uri="{BB962C8B-B14F-4D97-AF65-F5344CB8AC3E}">
        <p14:creationId xmlns:p14="http://schemas.microsoft.com/office/powerpoint/2010/main" val="3203596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39"/>
        <p:cNvGrpSpPr/>
        <p:nvPr/>
      </p:nvGrpSpPr>
      <p:grpSpPr>
        <a:xfrm>
          <a:off x="0" y="0"/>
          <a:ext cx="0" cy="0"/>
          <a:chOff x="0" y="0"/>
          <a:chExt cx="0" cy="0"/>
        </a:xfrm>
      </p:grpSpPr>
      <p:sp>
        <p:nvSpPr>
          <p:cNvPr id="3440" name="Google Shape;3440;p74"/>
          <p:cNvSpPr txBox="1">
            <a:spLocks noGrp="1"/>
          </p:cNvSpPr>
          <p:nvPr>
            <p:ph type="title"/>
          </p:nvPr>
        </p:nvSpPr>
        <p:spPr>
          <a:xfrm>
            <a:off x="2832750" y="621225"/>
            <a:ext cx="3478500" cy="7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THANKS!</a:t>
            </a:r>
            <a:endParaRPr sz="6000"/>
          </a:p>
        </p:txBody>
      </p:sp>
      <p:grpSp>
        <p:nvGrpSpPr>
          <p:cNvPr id="3450" name="Google Shape;3450;p74"/>
          <p:cNvGrpSpPr/>
          <p:nvPr/>
        </p:nvGrpSpPr>
        <p:grpSpPr>
          <a:xfrm>
            <a:off x="2939100" y="1481620"/>
            <a:ext cx="3265800" cy="135300"/>
            <a:chOff x="2939100" y="1481620"/>
            <a:chExt cx="3265800" cy="135300"/>
          </a:xfrm>
        </p:grpSpPr>
        <p:cxnSp>
          <p:nvCxnSpPr>
            <p:cNvPr id="3451" name="Google Shape;3451;p74"/>
            <p:cNvCxnSpPr>
              <a:stCxn id="3452" idx="6"/>
              <a:endCxn id="3453" idx="2"/>
            </p:cNvCxnSpPr>
            <p:nvPr/>
          </p:nvCxnSpPr>
          <p:spPr>
            <a:xfrm>
              <a:off x="3074400" y="1549270"/>
              <a:ext cx="2995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sp>
          <p:nvSpPr>
            <p:cNvPr id="3452" name="Google Shape;3452;p74"/>
            <p:cNvSpPr/>
            <p:nvPr/>
          </p:nvSpPr>
          <p:spPr>
            <a:xfrm>
              <a:off x="2939100" y="14816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4"/>
            <p:cNvSpPr/>
            <p:nvPr/>
          </p:nvSpPr>
          <p:spPr>
            <a:xfrm>
              <a:off x="6069600" y="14816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54" name="Google Shape;3454;p74"/>
            <p:cNvCxnSpPr>
              <a:stCxn id="3452" idx="6"/>
              <a:endCxn id="3453" idx="2"/>
            </p:cNvCxnSpPr>
            <p:nvPr/>
          </p:nvCxnSpPr>
          <p:spPr>
            <a:xfrm>
              <a:off x="3074400" y="1549270"/>
              <a:ext cx="29952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10" name="TextBox 9">
            <a:extLst>
              <a:ext uri="{FF2B5EF4-FFF2-40B4-BE49-F238E27FC236}">
                <a16:creationId xmlns:a16="http://schemas.microsoft.com/office/drawing/2014/main" id="{F4D6DBFF-6DAC-98AF-0500-AA248D35D2D8}"/>
              </a:ext>
            </a:extLst>
          </p:cNvPr>
          <p:cNvSpPr txBox="1"/>
          <p:nvPr/>
        </p:nvSpPr>
        <p:spPr>
          <a:xfrm>
            <a:off x="3265714" y="3621974"/>
            <a:ext cx="801823" cy="307777"/>
          </a:xfrm>
          <a:prstGeom prst="rect">
            <a:avLst/>
          </a:prstGeom>
          <a:noFill/>
        </p:spPr>
        <p:txBody>
          <a:bodyPr wrap="none" rtlCol="0">
            <a:spAutoFit/>
          </a:bodyPr>
          <a:lstStyle/>
          <a:p>
            <a:r>
              <a:rPr lang="en-IT" dirty="0"/>
              <a:t>dsfsfsdf</a:t>
            </a:r>
          </a:p>
        </p:txBody>
      </p:sp>
      <p:pic>
        <p:nvPicPr>
          <p:cNvPr id="13" name="Picture 12">
            <a:extLst>
              <a:ext uri="{FF2B5EF4-FFF2-40B4-BE49-F238E27FC236}">
                <a16:creationId xmlns:a16="http://schemas.microsoft.com/office/drawing/2014/main" id="{472A8B05-EBE3-0772-4AF8-FA7B273A5DB3}"/>
              </a:ext>
            </a:extLst>
          </p:cNvPr>
          <p:cNvPicPr>
            <a:picLocks noChangeAspect="1"/>
          </p:cNvPicPr>
          <p:nvPr/>
        </p:nvPicPr>
        <p:blipFill>
          <a:blip r:embed="rId3"/>
          <a:stretch>
            <a:fillRect/>
          </a:stretch>
        </p:blipFill>
        <p:spPr>
          <a:xfrm>
            <a:off x="2432050" y="3243951"/>
            <a:ext cx="4279900" cy="1371600"/>
          </a:xfrm>
          <a:prstGeom prst="rect">
            <a:avLst/>
          </a:prstGeom>
        </p:spPr>
      </p:pic>
      <p:sp>
        <p:nvSpPr>
          <p:cNvPr id="14" name="TextBox 13">
            <a:extLst>
              <a:ext uri="{FF2B5EF4-FFF2-40B4-BE49-F238E27FC236}">
                <a16:creationId xmlns:a16="http://schemas.microsoft.com/office/drawing/2014/main" id="{1071485D-D35A-68F3-0CE7-EF5B1689601D}"/>
              </a:ext>
            </a:extLst>
          </p:cNvPr>
          <p:cNvSpPr txBox="1"/>
          <p:nvPr/>
        </p:nvSpPr>
        <p:spPr>
          <a:xfrm>
            <a:off x="3265714" y="2025582"/>
            <a:ext cx="2350323" cy="2000548"/>
          </a:xfrm>
          <a:prstGeom prst="rect">
            <a:avLst/>
          </a:prstGeom>
          <a:noFill/>
        </p:spPr>
        <p:txBody>
          <a:bodyPr wrap="none" rtlCol="0">
            <a:spAutoFit/>
          </a:bodyPr>
          <a:lstStyle/>
          <a:p>
            <a:r>
              <a:rPr lang="en-IT" sz="3200" dirty="0">
                <a:solidFill>
                  <a:srgbClr val="FF8700"/>
                </a:solidFill>
              </a:rPr>
              <a:t>A</a:t>
            </a:r>
            <a:r>
              <a:rPr lang="en-IT" dirty="0">
                <a:solidFill>
                  <a:schemeClr val="bg1"/>
                </a:solidFill>
              </a:rPr>
              <a:t>LESSIO BORGI</a:t>
            </a:r>
          </a:p>
          <a:p>
            <a:endParaRPr lang="en-IT" dirty="0">
              <a:solidFill>
                <a:schemeClr val="bg1"/>
              </a:solidFill>
            </a:endParaRPr>
          </a:p>
          <a:p>
            <a:r>
              <a:rPr lang="en-IT" sz="3200" dirty="0">
                <a:solidFill>
                  <a:srgbClr val="FF8700"/>
                </a:solidFill>
              </a:rPr>
              <a:t>M</a:t>
            </a:r>
            <a:r>
              <a:rPr lang="en-IT" dirty="0">
                <a:solidFill>
                  <a:schemeClr val="bg1"/>
                </a:solidFill>
              </a:rPr>
              <a:t>ARTINA DOKU</a:t>
            </a:r>
          </a:p>
          <a:p>
            <a:endParaRPr lang="en-IT" dirty="0">
              <a:solidFill>
                <a:schemeClr val="bg1"/>
              </a:solidFill>
            </a:endParaRPr>
          </a:p>
          <a:p>
            <a:r>
              <a:rPr lang="en-IT" sz="3200" dirty="0">
                <a:solidFill>
                  <a:srgbClr val="FF8700"/>
                </a:solidFill>
              </a:rPr>
              <a:t>G</a:t>
            </a:r>
            <a:r>
              <a:rPr lang="en-IT" dirty="0">
                <a:solidFill>
                  <a:schemeClr val="bg1"/>
                </a:solidFill>
              </a:rPr>
              <a:t>IUSEPPINA IANNOTTI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231688"/>
            <a:ext cx="7717500" cy="1051769"/>
          </a:xfrm>
          <a:prstGeom prst="rect">
            <a:avLst/>
          </a:prstGeom>
        </p:spPr>
        <p:txBody>
          <a:bodyPr spcFirstLastPara="1" wrap="square" lIns="91425" tIns="91425" rIns="91425" bIns="91425" anchor="ctr" anchorCtr="0">
            <a:noAutofit/>
          </a:bodyPr>
          <a:lstStyle/>
          <a:p>
            <a:pPr marL="0" lvl="0" indent="0" algn="l"/>
            <a:r>
              <a:rPr lang="en-IT" sz="3100" dirty="0">
                <a:solidFill>
                  <a:srgbClr val="FF8700"/>
                </a:solidFill>
              </a:rPr>
              <a:t>OBJECTIVE 1: “</a:t>
            </a:r>
            <a:r>
              <a:rPr lang="en" sz="2500" dirty="0">
                <a:solidFill>
                  <a:srgbClr val="FF8700"/>
                </a:solidFill>
              </a:rPr>
              <a:t>AMG Employees’ ALPR”</a:t>
            </a:r>
            <a:br>
              <a:rPr lang="en" sz="2500" dirty="0">
                <a:solidFill>
                  <a:srgbClr val="FF8700"/>
                </a:solidFill>
              </a:rPr>
            </a:br>
            <a:r>
              <a:rPr lang="en-GB" sz="2400" dirty="0">
                <a:solidFill>
                  <a:srgbClr val="FF8700"/>
                </a:solidFill>
              </a:rPr>
              <a:t>EMPLOYEEES’ ALPR INTRODUCTION</a:t>
            </a:r>
            <a:br>
              <a:rPr lang="en-GB" sz="3200" dirty="0">
                <a:solidFill>
                  <a:srgbClr val="FF8700"/>
                </a:solidFill>
              </a:rPr>
            </a:br>
            <a:endParaRPr sz="3100" dirty="0">
              <a:solidFill>
                <a:srgbClr val="FF8700"/>
              </a:solidFill>
              <a:latin typeface="+mn-lt"/>
            </a:endParaRPr>
          </a:p>
        </p:txBody>
      </p:sp>
      <p:sp>
        <p:nvSpPr>
          <p:cNvPr id="2650" name="Google Shape;2650;p41"/>
          <p:cNvSpPr txBox="1">
            <a:spLocks noGrp="1"/>
          </p:cNvSpPr>
          <p:nvPr>
            <p:ph type="body" idx="1"/>
          </p:nvPr>
        </p:nvSpPr>
        <p:spPr>
          <a:xfrm>
            <a:off x="713225" y="1198925"/>
            <a:ext cx="7717500" cy="149276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 sz="1800" dirty="0">
                <a:solidFill>
                  <a:srgbClr val="FF8700"/>
                </a:solidFill>
                <a:latin typeface="+mn-lt"/>
              </a:rPr>
              <a:t>ALPR INPUT OPTIONS: (FRONTAL Point-Of-View)</a:t>
            </a:r>
          </a:p>
          <a:p>
            <a:pPr marL="0" lvl="0" indent="0" algn="l" rtl="0">
              <a:lnSpc>
                <a:spcPct val="100000"/>
              </a:lnSpc>
              <a:spcBef>
                <a:spcPts val="0"/>
              </a:spcBef>
              <a:spcAft>
                <a:spcPts val="0"/>
              </a:spcAft>
              <a:buClr>
                <a:schemeClr val="hlink"/>
              </a:buClr>
              <a:buSzPts val="1100"/>
              <a:buFont typeface="Arial"/>
              <a:buNone/>
            </a:pPr>
            <a:r>
              <a:rPr lang="en" sz="1200" dirty="0">
                <a:solidFill>
                  <a:schemeClr val="bg1"/>
                </a:solidFill>
                <a:latin typeface="+mn-lt"/>
              </a:rPr>
              <a:t>We have three main </a:t>
            </a:r>
            <a:r>
              <a:rPr lang="en" sz="1200" b="1" dirty="0">
                <a:solidFill>
                  <a:schemeClr val="accent1"/>
                </a:solidFill>
                <a:uFill>
                  <a:noFill/>
                </a:uFill>
                <a:latin typeface="+mn-lt"/>
              </a:rPr>
              <a:t>Input Options </a:t>
            </a:r>
            <a:r>
              <a:rPr lang="en" sz="1200" dirty="0">
                <a:solidFill>
                  <a:schemeClr val="bg1"/>
                </a:solidFill>
                <a:latin typeface="+mn-lt"/>
              </a:rPr>
              <a:t>in which we could apply our System:</a:t>
            </a:r>
          </a:p>
          <a:p>
            <a:pPr lvl="0" indent="-304800">
              <a:lnSpc>
                <a:spcPct val="100000"/>
              </a:lnSpc>
              <a:buSzPts val="1200"/>
              <a:buAutoNum type="arabicPeriod"/>
            </a:pPr>
            <a:r>
              <a:rPr lang="en" sz="1200" b="1" dirty="0">
                <a:solidFill>
                  <a:schemeClr val="accent1"/>
                </a:solidFill>
                <a:uFill>
                  <a:noFill/>
                </a:uFill>
                <a:latin typeface="+mn-lt"/>
              </a:rPr>
              <a:t>Images</a:t>
            </a:r>
            <a:r>
              <a:rPr lang="en" sz="1200" dirty="0"/>
              <a:t>  provided in Input.</a:t>
            </a:r>
          </a:p>
          <a:p>
            <a:pPr lvl="0" indent="-304800">
              <a:lnSpc>
                <a:spcPct val="100000"/>
              </a:lnSpc>
              <a:buSzPts val="1200"/>
              <a:buAutoNum type="arabicPeriod"/>
            </a:pPr>
            <a:r>
              <a:rPr lang="en" sz="1200" b="1" dirty="0">
                <a:solidFill>
                  <a:schemeClr val="accent1"/>
                </a:solidFill>
                <a:uFill>
                  <a:noFill/>
                </a:uFill>
                <a:latin typeface="+mn-lt"/>
              </a:rPr>
              <a:t>Pre-Registered Videos </a:t>
            </a:r>
            <a:r>
              <a:rPr lang="en-GB" sz="1200" dirty="0"/>
              <a:t>In</a:t>
            </a:r>
            <a:r>
              <a:rPr lang="en" sz="1200" dirty="0"/>
              <a:t> Input.</a:t>
            </a:r>
          </a:p>
          <a:p>
            <a:pPr lvl="0" indent="-304800">
              <a:lnSpc>
                <a:spcPct val="100000"/>
              </a:lnSpc>
              <a:buSzPts val="1200"/>
              <a:buAutoNum type="arabicPeriod"/>
            </a:pPr>
            <a:r>
              <a:rPr lang="en" sz="1200" b="1" dirty="0">
                <a:solidFill>
                  <a:schemeClr val="accent1"/>
                </a:solidFill>
                <a:uFill>
                  <a:noFill/>
                </a:uFill>
                <a:latin typeface="+mn-lt"/>
              </a:rPr>
              <a:t>Live-Videos</a:t>
            </a:r>
            <a:r>
              <a:rPr lang="en" sz="1200" dirty="0"/>
              <a:t> in Input.</a:t>
            </a:r>
          </a:p>
          <a:p>
            <a:pPr marL="0" lvl="0" indent="0" algn="l" rtl="0">
              <a:lnSpc>
                <a:spcPct val="100000"/>
              </a:lnSpc>
              <a:spcBef>
                <a:spcPts val="0"/>
              </a:spcBef>
              <a:spcAft>
                <a:spcPts val="0"/>
              </a:spcAft>
              <a:buClr>
                <a:schemeClr val="hlink"/>
              </a:buClr>
              <a:buSzPts val="1100"/>
              <a:buFont typeface="Arial"/>
              <a:buNone/>
            </a:pPr>
            <a:endParaRPr lang="en" sz="1200" dirty="0">
              <a:solidFill>
                <a:schemeClr val="bg1"/>
              </a:solidFill>
              <a:latin typeface="+mn-lt"/>
            </a:endParaRPr>
          </a:p>
          <a:p>
            <a:pPr marL="0" lvl="0" indent="0" algn="l" rtl="0">
              <a:lnSpc>
                <a:spcPct val="100000"/>
              </a:lnSpc>
              <a:spcBef>
                <a:spcPts val="0"/>
              </a:spcBef>
              <a:spcAft>
                <a:spcPts val="0"/>
              </a:spcAft>
              <a:buClr>
                <a:schemeClr val="hlink"/>
              </a:buClr>
              <a:buSzPts val="1100"/>
              <a:buFont typeface="Arial"/>
              <a:buNone/>
            </a:pPr>
            <a:r>
              <a:rPr lang="en" sz="1200" dirty="0">
                <a:solidFill>
                  <a:schemeClr val="bg1"/>
                </a:solidFill>
                <a:latin typeface="+mn-lt"/>
              </a:rPr>
              <a:t>Note that, no matter what typology of input we give in input, the process is almost the same.</a:t>
            </a:r>
          </a:p>
          <a:p>
            <a:pPr marL="0" lvl="0" indent="0" algn="l" rtl="0">
              <a:lnSpc>
                <a:spcPct val="100000"/>
              </a:lnSpc>
              <a:spcBef>
                <a:spcPts val="0"/>
              </a:spcBef>
              <a:spcAft>
                <a:spcPts val="0"/>
              </a:spcAft>
              <a:buClr>
                <a:schemeClr val="hlink"/>
              </a:buClr>
              <a:buSzPts val="1100"/>
              <a:buFont typeface="Arial"/>
              <a:buNone/>
            </a:pPr>
            <a:endParaRPr lang="en" sz="1200" dirty="0">
              <a:solidFill>
                <a:schemeClr val="bg1"/>
              </a:solidFill>
              <a:latin typeface="+mn-lt"/>
            </a:endParaRPr>
          </a:p>
          <a:p>
            <a:pPr marL="0" lvl="0" indent="0" algn="l" rtl="0">
              <a:lnSpc>
                <a:spcPct val="100000"/>
              </a:lnSpc>
              <a:spcBef>
                <a:spcPts val="0"/>
              </a:spcBef>
              <a:spcAft>
                <a:spcPts val="0"/>
              </a:spcAft>
              <a:buClr>
                <a:schemeClr val="hlink"/>
              </a:buClr>
              <a:buSzPts val="1100"/>
              <a:buFont typeface="Arial"/>
              <a:buNone/>
            </a:pPr>
            <a:r>
              <a:rPr lang="en" sz="1200" dirty="0">
                <a:solidFill>
                  <a:srgbClr val="FF8700"/>
                </a:solidFill>
                <a:latin typeface="+mn-lt"/>
              </a:rPr>
              <a:t>MAJOR DIFFERENCE: </a:t>
            </a:r>
            <a:r>
              <a:rPr lang="en" sz="1200" dirty="0">
                <a:solidFill>
                  <a:schemeClr val="bg1"/>
                </a:solidFill>
                <a:latin typeface="+mn-lt"/>
              </a:rPr>
              <a:t>In Videos, we have to stop when we want to take the frame. (</a:t>
            </a:r>
            <a:r>
              <a:rPr lang="en" sz="1200" dirty="0" err="1">
                <a:solidFill>
                  <a:schemeClr val="bg1"/>
                </a:solidFill>
                <a:latin typeface="+mn-lt"/>
              </a:rPr>
              <a:t>O’wise</a:t>
            </a:r>
            <a:r>
              <a:rPr lang="en" sz="1200" dirty="0">
                <a:solidFill>
                  <a:schemeClr val="bg1"/>
                </a:solidFill>
                <a:latin typeface="+mn-lt"/>
              </a:rPr>
              <a:t> it takes the last frame).</a:t>
            </a:r>
          </a:p>
          <a:p>
            <a:pPr marL="0" lvl="0" indent="0" algn="l" rtl="0">
              <a:lnSpc>
                <a:spcPct val="100000"/>
              </a:lnSpc>
              <a:spcBef>
                <a:spcPts val="0"/>
              </a:spcBef>
              <a:spcAft>
                <a:spcPts val="0"/>
              </a:spcAft>
              <a:buClr>
                <a:schemeClr val="hlink"/>
              </a:buClr>
              <a:buSzPts val="1100"/>
              <a:buFont typeface="Arial"/>
              <a:buNone/>
            </a:pPr>
            <a:endParaRPr sz="1200" dirty="0">
              <a:latin typeface="+mn-lt"/>
            </a:endParaRPr>
          </a:p>
          <a:p>
            <a:pPr marL="152400" lvl="0" indent="0" algn="l" rtl="0">
              <a:lnSpc>
                <a:spcPct val="100000"/>
              </a:lnSpc>
              <a:spcBef>
                <a:spcPts val="0"/>
              </a:spcBef>
              <a:spcAft>
                <a:spcPts val="0"/>
              </a:spcAft>
              <a:buSzPts val="1200"/>
              <a:buNone/>
            </a:pPr>
            <a:endParaRPr lang="en" sz="1200" dirty="0">
              <a:latin typeface="+mn-lt"/>
            </a:endParaRPr>
          </a:p>
          <a:p>
            <a:pPr marL="152400" lvl="0" indent="0" algn="l" rtl="0">
              <a:lnSpc>
                <a:spcPct val="100000"/>
              </a:lnSpc>
              <a:spcBef>
                <a:spcPts val="0"/>
              </a:spcBef>
              <a:spcAft>
                <a:spcPts val="0"/>
              </a:spcAft>
              <a:buSzPts val="1200"/>
              <a:buNone/>
            </a:pPr>
            <a:endParaRPr lang="en" sz="1200" dirty="0"/>
          </a:p>
          <a:p>
            <a:pPr marL="609600" lvl="0" indent="0">
              <a:lnSpc>
                <a:spcPct val="100000"/>
              </a:lnSpc>
              <a:buClr>
                <a:schemeClr val="lt2"/>
              </a:buClr>
              <a:buSzPts val="1200"/>
              <a:buNone/>
            </a:pPr>
            <a:endParaRPr lang="en-GB" sz="1200" dirty="0"/>
          </a:p>
          <a:p>
            <a:pPr marL="152400" lvl="0" indent="0" algn="l" rtl="0">
              <a:lnSpc>
                <a:spcPct val="100000"/>
              </a:lnSpc>
              <a:spcBef>
                <a:spcPts val="0"/>
              </a:spcBef>
              <a:spcAft>
                <a:spcPts val="0"/>
              </a:spcAft>
              <a:buSzPts val="1200"/>
              <a:buNone/>
            </a:pPr>
            <a:endParaRPr lang="en" sz="1200" dirty="0">
              <a:latin typeface="+mn-lt"/>
            </a:endParaRPr>
          </a:p>
          <a:p>
            <a:pPr marL="152400" lvl="0" indent="0" algn="l" rtl="0">
              <a:lnSpc>
                <a:spcPct val="100000"/>
              </a:lnSpc>
              <a:spcBef>
                <a:spcPts val="0"/>
              </a:spcBef>
              <a:spcAft>
                <a:spcPts val="0"/>
              </a:spcAft>
              <a:buSzPts val="1200"/>
              <a:buNone/>
            </a:pPr>
            <a:endParaRPr lang="en" sz="1200" dirty="0">
              <a:latin typeface="+mn-lt"/>
            </a:endParaRPr>
          </a:p>
        </p:txBody>
      </p:sp>
    </p:spTree>
    <p:extLst>
      <p:ext uri="{BB962C8B-B14F-4D97-AF65-F5344CB8AC3E}">
        <p14:creationId xmlns:p14="http://schemas.microsoft.com/office/powerpoint/2010/main" val="1325120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5"/>
        <p:cNvGrpSpPr/>
        <p:nvPr/>
      </p:nvGrpSpPr>
      <p:grpSpPr>
        <a:xfrm>
          <a:off x="0" y="0"/>
          <a:ext cx="0" cy="0"/>
          <a:chOff x="0" y="0"/>
          <a:chExt cx="0" cy="0"/>
        </a:xfrm>
      </p:grpSpPr>
      <p:grpSp>
        <p:nvGrpSpPr>
          <p:cNvPr id="2666" name="Google Shape;2666;p43"/>
          <p:cNvGrpSpPr/>
          <p:nvPr/>
        </p:nvGrpSpPr>
        <p:grpSpPr>
          <a:xfrm>
            <a:off x="2933786" y="3750803"/>
            <a:ext cx="795537" cy="795537"/>
            <a:chOff x="851175" y="1582401"/>
            <a:chExt cx="964872" cy="964872"/>
          </a:xfrm>
        </p:grpSpPr>
        <p:sp>
          <p:nvSpPr>
            <p:cNvPr id="2667" name="Google Shape;266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2" name="Google Shape;2672;p43"/>
          <p:cNvGrpSpPr/>
          <p:nvPr/>
        </p:nvGrpSpPr>
        <p:grpSpPr>
          <a:xfrm>
            <a:off x="2938022" y="2506844"/>
            <a:ext cx="795537" cy="795537"/>
            <a:chOff x="851175" y="1582401"/>
            <a:chExt cx="964872" cy="964872"/>
          </a:xfrm>
        </p:grpSpPr>
        <p:sp>
          <p:nvSpPr>
            <p:cNvPr id="2673" name="Google Shape;2673;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43"/>
          <p:cNvGrpSpPr/>
          <p:nvPr/>
        </p:nvGrpSpPr>
        <p:grpSpPr>
          <a:xfrm>
            <a:off x="2942258" y="1262876"/>
            <a:ext cx="795537" cy="795537"/>
            <a:chOff x="851175" y="1582401"/>
            <a:chExt cx="964872" cy="964872"/>
          </a:xfrm>
        </p:grpSpPr>
        <p:sp>
          <p:nvSpPr>
            <p:cNvPr id="2676" name="Google Shape;2676;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3"/>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8" name="Google Shape;2678;p43"/>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FF8700"/>
                </a:solidFill>
              </a:rPr>
              <a:t>ALPR PROCESS </a:t>
            </a:r>
            <a:endParaRPr sz="4000" dirty="0">
              <a:solidFill>
                <a:srgbClr val="FF8700"/>
              </a:solidFill>
            </a:endParaRPr>
          </a:p>
        </p:txBody>
      </p:sp>
      <p:sp>
        <p:nvSpPr>
          <p:cNvPr id="2679" name="Google Shape;2679;p43"/>
          <p:cNvSpPr txBox="1">
            <a:spLocks noGrp="1"/>
          </p:cNvSpPr>
          <p:nvPr>
            <p:ph type="subTitle" idx="1"/>
          </p:nvPr>
        </p:nvSpPr>
        <p:spPr>
          <a:xfrm>
            <a:off x="3855889" y="4101192"/>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Recognition of the Actual License Plate: CNN</a:t>
            </a:r>
            <a:endParaRPr dirty="0"/>
          </a:p>
        </p:txBody>
      </p:sp>
      <p:sp>
        <p:nvSpPr>
          <p:cNvPr id="2680" name="Google Shape;2680;p43"/>
          <p:cNvSpPr txBox="1">
            <a:spLocks noGrp="1"/>
          </p:cNvSpPr>
          <p:nvPr>
            <p:ph type="subTitle" idx="2"/>
          </p:nvPr>
        </p:nvSpPr>
        <p:spPr>
          <a:xfrm>
            <a:off x="3855889" y="3740395"/>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LP RECOGNITION</a:t>
            </a:r>
            <a:endParaRPr dirty="0"/>
          </a:p>
        </p:txBody>
      </p:sp>
      <p:sp>
        <p:nvSpPr>
          <p:cNvPr id="2681" name="Google Shape;2681;p43"/>
          <p:cNvSpPr txBox="1">
            <a:spLocks noGrp="1"/>
          </p:cNvSpPr>
          <p:nvPr>
            <p:ph type="title" idx="3"/>
          </p:nvPr>
        </p:nvSpPr>
        <p:spPr>
          <a:xfrm>
            <a:off x="2929550" y="3869267"/>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683" name="Google Shape;2683;p43"/>
          <p:cNvSpPr txBox="1">
            <a:spLocks noGrp="1"/>
          </p:cNvSpPr>
          <p:nvPr>
            <p:ph type="title" idx="5"/>
          </p:nvPr>
        </p:nvSpPr>
        <p:spPr>
          <a:xfrm>
            <a:off x="2938022" y="138132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84" name="Google Shape;2684;p43"/>
          <p:cNvSpPr txBox="1">
            <a:spLocks noGrp="1"/>
          </p:cNvSpPr>
          <p:nvPr>
            <p:ph type="title" idx="6"/>
          </p:nvPr>
        </p:nvSpPr>
        <p:spPr>
          <a:xfrm>
            <a:off x="2933786" y="2625308"/>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85" name="Google Shape;2685;p43"/>
          <p:cNvSpPr txBox="1">
            <a:spLocks noGrp="1"/>
          </p:cNvSpPr>
          <p:nvPr>
            <p:ph type="subTitle" idx="7"/>
          </p:nvPr>
        </p:nvSpPr>
        <p:spPr>
          <a:xfrm>
            <a:off x="3864361" y="161326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From Original to </a:t>
            </a:r>
            <a:r>
              <a:rPr lang="en" dirty="0" err="1"/>
              <a:t>Thresholded</a:t>
            </a:r>
            <a:r>
              <a:rPr lang="en" dirty="0"/>
              <a:t> Image</a:t>
            </a:r>
            <a:endParaRPr dirty="0"/>
          </a:p>
        </p:txBody>
      </p:sp>
      <p:sp>
        <p:nvSpPr>
          <p:cNvPr id="2686" name="Google Shape;2686;p43"/>
          <p:cNvSpPr txBox="1">
            <a:spLocks noGrp="1"/>
          </p:cNvSpPr>
          <p:nvPr>
            <p:ph type="subTitle" idx="8"/>
          </p:nvPr>
        </p:nvSpPr>
        <p:spPr>
          <a:xfrm>
            <a:off x="3864360" y="1239115"/>
            <a:ext cx="3046105" cy="313953"/>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PRE-PROCESSING STEP</a:t>
            </a:r>
            <a:endParaRPr dirty="0"/>
          </a:p>
        </p:txBody>
      </p:sp>
      <p:sp>
        <p:nvSpPr>
          <p:cNvPr id="2689" name="Google Shape;2689;p43"/>
          <p:cNvSpPr txBox="1">
            <a:spLocks noGrp="1"/>
          </p:cNvSpPr>
          <p:nvPr>
            <p:ph type="subTitle" idx="14"/>
          </p:nvPr>
        </p:nvSpPr>
        <p:spPr>
          <a:xfrm>
            <a:off x="3860125" y="2857245"/>
            <a:ext cx="2409600" cy="4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Detection of the License Plate from the </a:t>
            </a:r>
            <a:r>
              <a:rPr lang="en" dirty="0" err="1"/>
              <a:t>Thresholded</a:t>
            </a:r>
            <a:r>
              <a:rPr lang="en" dirty="0"/>
              <a:t> image</a:t>
            </a:r>
            <a:endParaRPr dirty="0"/>
          </a:p>
        </p:txBody>
      </p:sp>
      <p:sp>
        <p:nvSpPr>
          <p:cNvPr id="2690" name="Google Shape;2690;p43"/>
          <p:cNvSpPr txBox="1">
            <a:spLocks noGrp="1"/>
          </p:cNvSpPr>
          <p:nvPr>
            <p:ph type="subTitle" idx="15"/>
          </p:nvPr>
        </p:nvSpPr>
        <p:spPr>
          <a:xfrm>
            <a:off x="3860125" y="2496448"/>
            <a:ext cx="2409600" cy="30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LP DETECTION</a:t>
            </a:r>
            <a:endParaRPr dirty="0"/>
          </a:p>
        </p:txBody>
      </p:sp>
    </p:spTree>
    <p:extLst>
      <p:ext uri="{BB962C8B-B14F-4D97-AF65-F5344CB8AC3E}">
        <p14:creationId xmlns:p14="http://schemas.microsoft.com/office/powerpoint/2010/main" val="833037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nvGrpSpPr>
          <p:cNvPr id="2658" name="Google Shape;2658;p42"/>
          <p:cNvGrpSpPr/>
          <p:nvPr/>
        </p:nvGrpSpPr>
        <p:grpSpPr>
          <a:xfrm>
            <a:off x="4542238" y="2482820"/>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2"/>
            <p:cNvSpPr/>
            <p:nvPr/>
          </p:nvSpPr>
          <p:spPr>
            <a:xfrm>
              <a:off x="7947388" y="2482820"/>
              <a:ext cx="135300" cy="135300"/>
            </a:xfrm>
            <a:prstGeom prst="ellipse">
              <a:avLst/>
            </a:prstGeom>
            <a:solidFill>
              <a:schemeClr val="accent1"/>
            </a:solidFill>
            <a:ln w="19050" cap="flat" cmpd="sng">
              <a:solidFill>
                <a:schemeClr val="accent1"/>
              </a:solidFill>
              <a:prstDash val="solid"/>
              <a:round/>
              <a:headEnd type="none" w="sm" len="sm"/>
              <a:tailEnd type="none" w="sm" len="sm"/>
            </a:ln>
            <a:effectLst>
              <a:outerShdw blurRad="285750" algn="bl" rotWithShape="0">
                <a:schemeClr val="accent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w="28575" cap="flat" cmpd="sng">
              <a:solidFill>
                <a:schemeClr val="accent1"/>
              </a:solidFill>
              <a:prstDash val="solid"/>
              <a:round/>
              <a:headEnd type="none" w="med" len="med"/>
              <a:tailEnd type="none" w="med" len="med"/>
            </a:ln>
            <a:effectLst>
              <a:outerShdw blurRad="128588" algn="bl" rotWithShape="0">
                <a:schemeClr val="accent1"/>
              </a:outerShdw>
            </a:effectLst>
          </p:spPr>
        </p:cxnSp>
      </p:grpSp>
      <p:sp>
        <p:nvSpPr>
          <p:cNvPr id="2660" name="Google Shape;2660;p42"/>
          <p:cNvSpPr txBox="1">
            <a:spLocks noGrp="1"/>
          </p:cNvSpPr>
          <p:nvPr>
            <p:ph type="title"/>
          </p:nvPr>
        </p:nvSpPr>
        <p:spPr>
          <a:xfrm>
            <a:off x="4201387" y="1214700"/>
            <a:ext cx="42222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4000" dirty="0">
                <a:solidFill>
                  <a:srgbClr val="FF8700"/>
                </a:solidFill>
              </a:rPr>
              <a:t>MAIN OBJECTIVE</a:t>
            </a:r>
            <a:endParaRPr sz="4000" dirty="0">
              <a:solidFill>
                <a:srgbClr val="FF8700"/>
              </a:solidFill>
            </a:endParaRPr>
          </a:p>
        </p:txBody>
      </p:sp>
      <p:sp>
        <p:nvSpPr>
          <p:cNvPr id="2661" name="Google Shape;2661;p42"/>
          <p:cNvSpPr txBox="1">
            <a:spLocks noGrp="1"/>
          </p:cNvSpPr>
          <p:nvPr>
            <p:ph type="subTitle" idx="1"/>
          </p:nvPr>
        </p:nvSpPr>
        <p:spPr>
          <a:xfrm>
            <a:off x="4201387" y="2840075"/>
            <a:ext cx="4222200" cy="1040700"/>
          </a:xfrm>
          <a:prstGeom prst="rect">
            <a:avLst/>
          </a:prstGeom>
        </p:spPr>
        <p:txBody>
          <a:bodyPr spcFirstLastPara="1" wrap="square" lIns="91425" tIns="0" rIns="91425" bIns="91425" anchor="t" anchorCtr="0">
            <a:noAutofit/>
          </a:bodyPr>
          <a:lstStyle/>
          <a:p>
            <a:pPr marL="0" lvl="0" indent="0" algn="l"/>
            <a:r>
              <a:rPr lang="en-GB" sz="2400" dirty="0"/>
              <a:t>          PRE-PROCESSING STEP</a:t>
            </a:r>
          </a:p>
          <a:p>
            <a:pPr marL="0" lvl="0" indent="0"/>
            <a:endParaRPr dirty="0"/>
          </a:p>
        </p:txBody>
      </p:sp>
      <p:grpSp>
        <p:nvGrpSpPr>
          <p:cNvPr id="9" name="Google Shape;2675;p43">
            <a:extLst>
              <a:ext uri="{FF2B5EF4-FFF2-40B4-BE49-F238E27FC236}">
                <a16:creationId xmlns:a16="http://schemas.microsoft.com/office/drawing/2014/main" id="{F7862852-33E6-18CC-B70F-EAD2874404C2}"/>
              </a:ext>
            </a:extLst>
          </p:cNvPr>
          <p:cNvGrpSpPr/>
          <p:nvPr/>
        </p:nvGrpSpPr>
        <p:grpSpPr>
          <a:xfrm>
            <a:off x="3746701" y="2840075"/>
            <a:ext cx="795537" cy="795537"/>
            <a:chOff x="851175" y="1582401"/>
            <a:chExt cx="964872" cy="964872"/>
          </a:xfrm>
        </p:grpSpPr>
        <p:sp>
          <p:nvSpPr>
            <p:cNvPr id="10" name="Google Shape;2676;p43">
              <a:extLst>
                <a:ext uri="{FF2B5EF4-FFF2-40B4-BE49-F238E27FC236}">
                  <a16:creationId xmlns:a16="http://schemas.microsoft.com/office/drawing/2014/main" id="{22AE1272-CEC5-B614-B3D6-FDEFE169DFF9}"/>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7;p43">
              <a:extLst>
                <a:ext uri="{FF2B5EF4-FFF2-40B4-BE49-F238E27FC236}">
                  <a16:creationId xmlns:a16="http://schemas.microsoft.com/office/drawing/2014/main" id="{CF818CE7-FAC1-44BC-920C-11DC11E6F99E}"/>
                </a:ext>
              </a:extLst>
            </p:cNvPr>
            <p:cNvSpPr/>
            <p:nvPr/>
          </p:nvSpPr>
          <p:spPr>
            <a:xfrm>
              <a:off x="851175" y="1582401"/>
              <a:ext cx="964872" cy="964872"/>
            </a:xfrm>
            <a:custGeom>
              <a:avLst/>
              <a:gdLst/>
              <a:ahLst/>
              <a:cxnLst/>
              <a:rect l="l" t="t" r="r" b="b"/>
              <a:pathLst>
                <a:path w="18493" h="18493" extrusionOk="0">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algn="bl" rotWithShape="0">
                <a:schemeClr val="lt2"/>
              </a:outerShdw>
            </a:effectLst>
          </p:spPr>
          <p:txBody>
            <a:bodyPr spcFirstLastPara="1" wrap="square" lIns="91425" tIns="91425" rIns="91425" bIns="91425" anchor="ctr" anchorCtr="0">
              <a:noAutofit/>
            </a:bodyPr>
            <a:lstStyle/>
            <a:p>
              <a:pPr lvl="0"/>
              <a:r>
                <a:rPr lang="en" sz="3700" b="1" dirty="0">
                  <a:solidFill>
                    <a:srgbClr val="FFFFFF"/>
                  </a:solidFill>
                  <a:latin typeface="Play"/>
                  <a:sym typeface="Play"/>
                </a:rPr>
                <a:t>01</a:t>
              </a:r>
              <a:endParaRPr dirty="0"/>
            </a:p>
          </p:txBody>
        </p:sp>
      </p:grpSp>
      <p:pic>
        <p:nvPicPr>
          <p:cNvPr id="2" name="Picture 1">
            <a:extLst>
              <a:ext uri="{FF2B5EF4-FFF2-40B4-BE49-F238E27FC236}">
                <a16:creationId xmlns:a16="http://schemas.microsoft.com/office/drawing/2014/main" id="{601398CA-8E3F-B021-03E8-50A4819C4906}"/>
              </a:ext>
            </a:extLst>
          </p:cNvPr>
          <p:cNvPicPr>
            <a:picLocks noChangeAspect="1"/>
          </p:cNvPicPr>
          <p:nvPr/>
        </p:nvPicPr>
        <p:blipFill>
          <a:blip r:embed="rId3"/>
          <a:stretch>
            <a:fillRect/>
          </a:stretch>
        </p:blipFill>
        <p:spPr>
          <a:xfrm>
            <a:off x="4800600" y="3216746"/>
            <a:ext cx="2438400" cy="609600"/>
          </a:xfrm>
          <a:prstGeom prst="rect">
            <a:avLst/>
          </a:prstGeom>
        </p:spPr>
      </p:pic>
    </p:spTree>
    <p:extLst>
      <p:ext uri="{BB962C8B-B14F-4D97-AF65-F5344CB8AC3E}">
        <p14:creationId xmlns:p14="http://schemas.microsoft.com/office/powerpoint/2010/main" val="167222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1: “ PRE-PROCESSING”</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 sz="1200" dirty="0">
                <a:solidFill>
                  <a:schemeClr val="bg1"/>
                </a:solidFill>
                <a:latin typeface="+mn-lt"/>
              </a:rPr>
              <a:t>The whole Process, that will see the Final License Plate to be outputted, provides a </a:t>
            </a:r>
            <a:r>
              <a:rPr lang="en" sz="1200" b="1" dirty="0">
                <a:solidFill>
                  <a:schemeClr val="accent1"/>
                </a:solidFill>
                <a:uFill>
                  <a:noFill/>
                </a:uFill>
                <a:latin typeface="+mn-lt"/>
              </a:rPr>
              <a:t>Pre-Processing Step </a:t>
            </a:r>
            <a:r>
              <a:rPr lang="en" sz="1200" dirty="0">
                <a:solidFill>
                  <a:schemeClr val="bg1"/>
                </a:solidFill>
                <a:latin typeface="+mn-lt"/>
              </a:rPr>
              <a:t>in which:</a:t>
            </a:r>
          </a:p>
          <a:p>
            <a:pPr marL="0" lvl="0" indent="0" algn="l" rtl="0">
              <a:lnSpc>
                <a:spcPct val="100000"/>
              </a:lnSpc>
              <a:spcBef>
                <a:spcPts val="0"/>
              </a:spcBef>
              <a:spcAft>
                <a:spcPts val="0"/>
              </a:spcAft>
              <a:buClr>
                <a:schemeClr val="hlink"/>
              </a:buClr>
              <a:buSzPts val="1100"/>
              <a:buFont typeface="Arial"/>
              <a:buNone/>
            </a:pPr>
            <a:r>
              <a:rPr lang="en" sz="1200" b="1" dirty="0">
                <a:solidFill>
                  <a:srgbClr val="FF8700"/>
                </a:solidFill>
                <a:latin typeface="+mn-lt"/>
              </a:rPr>
              <a:t>INPUT:</a:t>
            </a:r>
            <a:r>
              <a:rPr lang="en" sz="1200" dirty="0">
                <a:solidFill>
                  <a:srgbClr val="FF8700"/>
                </a:solidFill>
                <a:latin typeface="+mn-lt"/>
              </a:rPr>
              <a:t> </a:t>
            </a:r>
            <a:r>
              <a:rPr lang="en" sz="1200" dirty="0">
                <a:solidFill>
                  <a:schemeClr val="bg1"/>
                </a:solidFill>
                <a:latin typeface="+mn-lt"/>
              </a:rPr>
              <a:t>Frame (In both the 3 cases previously described).</a:t>
            </a:r>
          </a:p>
          <a:p>
            <a:pPr marL="0" lvl="0" indent="0" algn="l" rtl="0">
              <a:lnSpc>
                <a:spcPct val="100000"/>
              </a:lnSpc>
              <a:spcBef>
                <a:spcPts val="0"/>
              </a:spcBef>
              <a:spcAft>
                <a:spcPts val="0"/>
              </a:spcAft>
              <a:buClr>
                <a:schemeClr val="hlink"/>
              </a:buClr>
              <a:buSzPts val="1100"/>
              <a:buFont typeface="Arial"/>
              <a:buNone/>
            </a:pPr>
            <a:r>
              <a:rPr lang="en" sz="1200" b="1" dirty="0">
                <a:solidFill>
                  <a:srgbClr val="FF8700"/>
                </a:solidFill>
                <a:latin typeface="+mn-lt"/>
              </a:rPr>
              <a:t>OUTPUT: </a:t>
            </a:r>
            <a:r>
              <a:rPr lang="en" sz="1200" dirty="0" err="1">
                <a:solidFill>
                  <a:schemeClr val="bg1"/>
                </a:solidFill>
                <a:latin typeface="+mn-lt"/>
              </a:rPr>
              <a:t>Thresholded</a:t>
            </a:r>
            <a:r>
              <a:rPr lang="en" sz="1200" dirty="0">
                <a:solidFill>
                  <a:schemeClr val="bg1"/>
                </a:solidFill>
                <a:latin typeface="+mn-lt"/>
              </a:rPr>
              <a:t> Image.</a:t>
            </a:r>
          </a:p>
          <a:p>
            <a:pPr marL="0" lvl="0" indent="0" algn="l" rtl="0">
              <a:lnSpc>
                <a:spcPct val="100000"/>
              </a:lnSpc>
              <a:spcBef>
                <a:spcPts val="0"/>
              </a:spcBef>
              <a:spcAft>
                <a:spcPts val="0"/>
              </a:spcAft>
              <a:buClr>
                <a:schemeClr val="hlink"/>
              </a:buClr>
              <a:buSzPts val="1100"/>
              <a:buFont typeface="Arial"/>
              <a:buNone/>
            </a:pPr>
            <a:endParaRPr lang="en" sz="1200" dirty="0">
              <a:solidFill>
                <a:schemeClr val="bg1"/>
              </a:solidFill>
              <a:latin typeface="+mn-lt"/>
            </a:endParaRPr>
          </a:p>
          <a:p>
            <a:pPr marL="0" lvl="0" indent="0" algn="l" rtl="0">
              <a:lnSpc>
                <a:spcPct val="100000"/>
              </a:lnSpc>
              <a:spcBef>
                <a:spcPts val="0"/>
              </a:spcBef>
              <a:spcAft>
                <a:spcPts val="0"/>
              </a:spcAft>
              <a:buClr>
                <a:schemeClr val="hlink"/>
              </a:buClr>
              <a:buSzPts val="1100"/>
              <a:buFont typeface="Arial"/>
              <a:buNone/>
            </a:pPr>
            <a:r>
              <a:rPr lang="en" sz="1200" b="1" dirty="0">
                <a:solidFill>
                  <a:srgbClr val="FF8700"/>
                </a:solidFill>
                <a:latin typeface="+mn-lt"/>
              </a:rPr>
              <a:t>RATIONALE:</a:t>
            </a:r>
          </a:p>
          <a:p>
            <a:pPr marL="228600" lvl="0" indent="-228600" algn="l" rtl="0">
              <a:lnSpc>
                <a:spcPct val="100000"/>
              </a:lnSpc>
              <a:spcBef>
                <a:spcPts val="0"/>
              </a:spcBef>
              <a:spcAft>
                <a:spcPts val="0"/>
              </a:spcAft>
              <a:buClr>
                <a:schemeClr val="hlink"/>
              </a:buClr>
              <a:buSzPts val="1100"/>
              <a:buFont typeface="+mj-lt"/>
              <a:buAutoNum type="arabicPeriod"/>
            </a:pPr>
            <a:r>
              <a:rPr lang="en" sz="1200" b="1" dirty="0">
                <a:solidFill>
                  <a:schemeClr val="accent1"/>
                </a:solidFill>
                <a:uFill>
                  <a:noFill/>
                </a:uFill>
                <a:latin typeface="+mn-lt"/>
              </a:rPr>
              <a:t>Original Image: </a:t>
            </a:r>
            <a:r>
              <a:rPr lang="en" sz="1200" dirty="0">
                <a:solidFill>
                  <a:schemeClr val="bg1"/>
                </a:solidFill>
                <a:latin typeface="+mn-lt"/>
              </a:rPr>
              <a:t>The frame received, </a:t>
            </a:r>
            <a:r>
              <a:rPr lang="en-GB" sz="1200" dirty="0">
                <a:solidFill>
                  <a:schemeClr val="bg1"/>
                </a:solidFill>
                <a:latin typeface="+mn-lt"/>
              </a:rPr>
              <a:t>is in the usual </a:t>
            </a:r>
            <a:r>
              <a:rPr lang="en-GB" sz="1200" b="1" dirty="0">
                <a:solidFill>
                  <a:schemeClr val="accent1"/>
                </a:solidFill>
                <a:uFill>
                  <a:noFill/>
                </a:uFill>
                <a:latin typeface="+mn-lt"/>
              </a:rPr>
              <a:t>BGR</a:t>
            </a:r>
            <a:r>
              <a:rPr lang="en-GB" sz="1200" dirty="0">
                <a:solidFill>
                  <a:schemeClr val="bg1"/>
                </a:solidFill>
                <a:latin typeface="+mn-lt"/>
              </a:rPr>
              <a:t> Colour Space.</a:t>
            </a:r>
          </a:p>
          <a:p>
            <a:pPr marL="228600" lvl="0" indent="-228600" algn="l" rtl="0">
              <a:lnSpc>
                <a:spcPct val="100000"/>
              </a:lnSpc>
              <a:spcBef>
                <a:spcPts val="0"/>
              </a:spcBef>
              <a:spcAft>
                <a:spcPts val="0"/>
              </a:spcAft>
              <a:buClr>
                <a:schemeClr val="hlink"/>
              </a:buClr>
              <a:buSzPts val="1100"/>
              <a:buFont typeface="+mj-lt"/>
              <a:buAutoNum type="arabicPeriod"/>
            </a:pPr>
            <a:endParaRPr lang="en-GB" sz="1200" dirty="0">
              <a:solidFill>
                <a:schemeClr val="bg1"/>
              </a:solidFill>
              <a:latin typeface="+mn-lt"/>
            </a:endParaRPr>
          </a:p>
          <a:p>
            <a:pPr marL="228600" lvl="0" indent="-228600" algn="l" rtl="0">
              <a:lnSpc>
                <a:spcPct val="100000"/>
              </a:lnSpc>
              <a:spcBef>
                <a:spcPts val="0"/>
              </a:spcBef>
              <a:spcAft>
                <a:spcPts val="0"/>
              </a:spcAft>
              <a:buClr>
                <a:schemeClr val="hlink"/>
              </a:buClr>
              <a:buSzPts val="1100"/>
              <a:buFont typeface="+mj-lt"/>
              <a:buAutoNum type="arabicPeriod"/>
            </a:pPr>
            <a:endParaRPr lang="en-GB" sz="1200" dirty="0">
              <a:solidFill>
                <a:schemeClr val="bg1"/>
              </a:solidFill>
              <a:latin typeface="+mn-lt"/>
            </a:endParaRPr>
          </a:p>
          <a:p>
            <a:pPr marL="228600" lvl="0" indent="-228600" algn="l" rtl="0">
              <a:lnSpc>
                <a:spcPct val="100000"/>
              </a:lnSpc>
              <a:spcBef>
                <a:spcPts val="0"/>
              </a:spcBef>
              <a:spcAft>
                <a:spcPts val="0"/>
              </a:spcAft>
              <a:buClr>
                <a:schemeClr val="hlink"/>
              </a:buClr>
              <a:buSzPts val="1100"/>
              <a:buFont typeface="+mj-lt"/>
              <a:buAutoNum type="arabicPeriod"/>
            </a:pPr>
            <a:endParaRPr lang="en-GB" sz="1200" dirty="0">
              <a:solidFill>
                <a:schemeClr val="bg1"/>
              </a:solidFill>
              <a:latin typeface="+mn-lt"/>
            </a:endParaRPr>
          </a:p>
          <a:p>
            <a:pPr marL="0" lvl="0" indent="0" algn="l" rtl="0">
              <a:lnSpc>
                <a:spcPct val="100000"/>
              </a:lnSpc>
              <a:spcBef>
                <a:spcPts val="0"/>
              </a:spcBef>
              <a:spcAft>
                <a:spcPts val="0"/>
              </a:spcAft>
              <a:buClr>
                <a:schemeClr val="hlink"/>
              </a:buClr>
              <a:buSzPts val="1100"/>
              <a:buNone/>
            </a:pPr>
            <a:endParaRPr lang="en-GB" sz="1200" dirty="0">
              <a:solidFill>
                <a:schemeClr val="bg1"/>
              </a:solidFill>
              <a:latin typeface="+mn-lt"/>
            </a:endParaRPr>
          </a:p>
          <a:p>
            <a:pPr marL="228600" indent="-228600">
              <a:lnSpc>
                <a:spcPct val="100000"/>
              </a:lnSpc>
              <a:buClr>
                <a:schemeClr val="hlink"/>
              </a:buClr>
              <a:buSzPts val="1100"/>
              <a:buFont typeface="+mj-lt"/>
              <a:buAutoNum type="arabicPeriod" startAt="2"/>
            </a:pPr>
            <a:r>
              <a:rPr lang="en-GB" sz="1200" b="1" dirty="0">
                <a:solidFill>
                  <a:schemeClr val="accent1"/>
                </a:solidFill>
                <a:uFill>
                  <a:noFill/>
                </a:uFill>
                <a:latin typeface="+mn-lt"/>
              </a:rPr>
              <a:t>HSV Image: </a:t>
            </a:r>
            <a:r>
              <a:rPr lang="en-GB" sz="1200" dirty="0">
                <a:solidFill>
                  <a:schemeClr val="bg1"/>
                </a:solidFill>
                <a:latin typeface="+mn-lt"/>
              </a:rPr>
              <a:t>Changing the Colour Space from </a:t>
            </a:r>
            <a:r>
              <a:rPr lang="en-GB" sz="1200" b="1" dirty="0">
                <a:solidFill>
                  <a:schemeClr val="accent1"/>
                </a:solidFill>
                <a:uFill>
                  <a:noFill/>
                </a:uFill>
                <a:latin typeface="+mn-lt"/>
              </a:rPr>
              <a:t>BGR -&gt; HSV</a:t>
            </a:r>
            <a:r>
              <a:rPr lang="en-GB" sz="1200" dirty="0">
                <a:solidFill>
                  <a:schemeClr val="bg1"/>
                </a:solidFill>
                <a:latin typeface="+mn-lt"/>
              </a:rPr>
              <a:t>, in order to </a:t>
            </a:r>
          </a:p>
          <a:p>
            <a:pPr marL="0" indent="0">
              <a:lnSpc>
                <a:spcPct val="100000"/>
              </a:lnSpc>
              <a:buClr>
                <a:schemeClr val="hlink"/>
              </a:buClr>
              <a:buSzPts val="1100"/>
              <a:buNone/>
            </a:pPr>
            <a:r>
              <a:rPr lang="en-GB" sz="1200" dirty="0">
                <a:solidFill>
                  <a:schemeClr val="bg1"/>
                </a:solidFill>
                <a:latin typeface="+mn-lt"/>
              </a:rPr>
              <a:t>separate image luminance from colour information.</a:t>
            </a:r>
          </a:p>
          <a:p>
            <a:pPr marL="0" lvl="0" indent="0">
              <a:lnSpc>
                <a:spcPct val="100000"/>
              </a:lnSpc>
              <a:buClr>
                <a:schemeClr val="hlink"/>
              </a:buClr>
              <a:buSzPts val="1100"/>
              <a:buNone/>
            </a:pPr>
            <a:endParaRPr lang="en-IT" sz="1200" dirty="0">
              <a:latin typeface="+mn-lt"/>
            </a:endParaRPr>
          </a:p>
          <a:p>
            <a:pPr marL="0" lvl="0" indent="0">
              <a:lnSpc>
                <a:spcPct val="100000"/>
              </a:lnSpc>
              <a:buClr>
                <a:schemeClr val="hlink"/>
              </a:buClr>
              <a:buSzPts val="1100"/>
              <a:buNone/>
            </a:pPr>
            <a:r>
              <a:rPr lang="en-IT" sz="1200" dirty="0">
                <a:latin typeface="+mn-lt"/>
              </a:rPr>
              <a:t>     (Remember that in the BGR Color Space it is not allowed to </a:t>
            </a:r>
            <a:r>
              <a:rPr lang="it-IT" sz="1200" dirty="0"/>
              <a:t>separate color </a:t>
            </a:r>
          </a:p>
          <a:p>
            <a:pPr marL="0" lvl="0" indent="0">
              <a:lnSpc>
                <a:spcPct val="100000"/>
              </a:lnSpc>
              <a:buClr>
                <a:schemeClr val="hlink"/>
              </a:buClr>
              <a:buSzPts val="1100"/>
              <a:buNone/>
            </a:pPr>
            <a:r>
              <a:rPr lang="it-IT" sz="1200" dirty="0"/>
              <a:t>         information from </a:t>
            </a:r>
            <a:r>
              <a:rPr lang="it-IT" sz="1200" dirty="0" err="1"/>
              <a:t>Luminance</a:t>
            </a:r>
            <a:r>
              <a:rPr lang="it-IT" sz="1200" dirty="0"/>
              <a:t>)</a:t>
            </a:r>
          </a:p>
          <a:p>
            <a:pPr marL="0" lvl="0" indent="0" algn="l" rtl="0">
              <a:lnSpc>
                <a:spcPct val="100000"/>
              </a:lnSpc>
              <a:spcBef>
                <a:spcPts val="0"/>
              </a:spcBef>
              <a:spcAft>
                <a:spcPts val="0"/>
              </a:spcAft>
              <a:buClr>
                <a:schemeClr val="hlink"/>
              </a:buClr>
              <a:buSzPts val="1100"/>
              <a:buFont typeface="Arial"/>
              <a:buNone/>
            </a:pPr>
            <a:endParaRPr sz="1200" dirty="0">
              <a:latin typeface="+mn-lt"/>
            </a:endParaRPr>
          </a:p>
          <a:p>
            <a:pPr marL="152400" lvl="0" indent="0" algn="l" rtl="0">
              <a:lnSpc>
                <a:spcPct val="100000"/>
              </a:lnSpc>
              <a:spcBef>
                <a:spcPts val="0"/>
              </a:spcBef>
              <a:spcAft>
                <a:spcPts val="0"/>
              </a:spcAft>
              <a:buSzPts val="1200"/>
              <a:buNone/>
            </a:pPr>
            <a:endParaRPr lang="en" sz="1200" dirty="0">
              <a:latin typeface="+mn-lt"/>
            </a:endParaRPr>
          </a:p>
          <a:p>
            <a:pPr marL="152400" lvl="0" indent="0" algn="l" rtl="0">
              <a:lnSpc>
                <a:spcPct val="100000"/>
              </a:lnSpc>
              <a:spcBef>
                <a:spcPts val="0"/>
              </a:spcBef>
              <a:spcAft>
                <a:spcPts val="0"/>
              </a:spcAft>
              <a:buSzPts val="1200"/>
              <a:buNone/>
            </a:pPr>
            <a:endParaRPr lang="en" sz="1200" dirty="0"/>
          </a:p>
          <a:p>
            <a:pPr marL="609600" lvl="0" indent="0">
              <a:lnSpc>
                <a:spcPct val="100000"/>
              </a:lnSpc>
              <a:buClr>
                <a:schemeClr val="lt2"/>
              </a:buClr>
              <a:buSzPts val="1200"/>
              <a:buNone/>
            </a:pPr>
            <a:endParaRPr lang="en-GB" sz="1200" dirty="0"/>
          </a:p>
          <a:p>
            <a:pPr marL="152400" lvl="0" indent="0" algn="l" rtl="0">
              <a:lnSpc>
                <a:spcPct val="100000"/>
              </a:lnSpc>
              <a:spcBef>
                <a:spcPts val="0"/>
              </a:spcBef>
              <a:spcAft>
                <a:spcPts val="0"/>
              </a:spcAft>
              <a:buSzPts val="1200"/>
              <a:buNone/>
            </a:pPr>
            <a:endParaRPr lang="en" sz="1200" dirty="0">
              <a:latin typeface="+mn-lt"/>
            </a:endParaRPr>
          </a:p>
          <a:p>
            <a:pPr marL="152400" lvl="0" indent="0" algn="l" rtl="0">
              <a:lnSpc>
                <a:spcPct val="100000"/>
              </a:lnSpc>
              <a:spcBef>
                <a:spcPts val="0"/>
              </a:spcBef>
              <a:spcAft>
                <a:spcPts val="0"/>
              </a:spcAft>
              <a:buSzPts val="1200"/>
              <a:buNone/>
            </a:pPr>
            <a:endParaRPr lang="en" sz="1200" dirty="0">
              <a:latin typeface="+mn-lt"/>
            </a:endParaRPr>
          </a:p>
        </p:txBody>
      </p:sp>
      <p:pic>
        <p:nvPicPr>
          <p:cNvPr id="5" name="Picture 4">
            <a:extLst>
              <a:ext uri="{FF2B5EF4-FFF2-40B4-BE49-F238E27FC236}">
                <a16:creationId xmlns:a16="http://schemas.microsoft.com/office/drawing/2014/main" id="{0ADDC0DB-6C4A-B1BF-9F32-02A2ECD95896}"/>
              </a:ext>
            </a:extLst>
          </p:cNvPr>
          <p:cNvPicPr>
            <a:picLocks noChangeAspect="1"/>
          </p:cNvPicPr>
          <p:nvPr/>
        </p:nvPicPr>
        <p:blipFill>
          <a:blip r:embed="rId3"/>
          <a:stretch>
            <a:fillRect/>
          </a:stretch>
        </p:blipFill>
        <p:spPr>
          <a:xfrm>
            <a:off x="6220496" y="1568039"/>
            <a:ext cx="2006590" cy="1536363"/>
          </a:xfrm>
          <a:prstGeom prst="rect">
            <a:avLst/>
          </a:prstGeom>
        </p:spPr>
      </p:pic>
      <p:pic>
        <p:nvPicPr>
          <p:cNvPr id="7" name="Picture 6">
            <a:extLst>
              <a:ext uri="{FF2B5EF4-FFF2-40B4-BE49-F238E27FC236}">
                <a16:creationId xmlns:a16="http://schemas.microsoft.com/office/drawing/2014/main" id="{11688664-C2EF-639B-EF6E-362CC1F544D1}"/>
              </a:ext>
            </a:extLst>
          </p:cNvPr>
          <p:cNvPicPr>
            <a:picLocks noChangeAspect="1"/>
          </p:cNvPicPr>
          <p:nvPr/>
        </p:nvPicPr>
        <p:blipFill>
          <a:blip r:embed="rId4"/>
          <a:stretch>
            <a:fillRect/>
          </a:stretch>
        </p:blipFill>
        <p:spPr>
          <a:xfrm>
            <a:off x="6220496" y="3388195"/>
            <a:ext cx="2006590" cy="1536363"/>
          </a:xfrm>
          <a:prstGeom prst="rect">
            <a:avLst/>
          </a:prstGeom>
        </p:spPr>
      </p:pic>
    </p:spTree>
    <p:extLst>
      <p:ext uri="{BB962C8B-B14F-4D97-AF65-F5344CB8AC3E}">
        <p14:creationId xmlns:p14="http://schemas.microsoft.com/office/powerpoint/2010/main" val="615920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3100" dirty="0">
                <a:solidFill>
                  <a:srgbClr val="FF8700"/>
                </a:solidFill>
              </a:rPr>
              <a:t>AMG Employees’ ALPR”</a:t>
            </a:r>
            <a:br>
              <a:rPr lang="en" sz="3100" dirty="0">
                <a:solidFill>
                  <a:srgbClr val="FF8700"/>
                </a:solidFill>
              </a:rPr>
            </a:br>
            <a:r>
              <a:rPr lang="en" sz="2300" dirty="0">
                <a:solidFill>
                  <a:srgbClr val="FF8700"/>
                </a:solidFill>
              </a:rPr>
              <a:t>STEP 1: “ PRE-PROCESSING”</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0" indent="0" algn="just">
              <a:lnSpc>
                <a:spcPct val="100000"/>
              </a:lnSpc>
              <a:buClr>
                <a:schemeClr val="hlink"/>
              </a:buClr>
              <a:buSzPts val="1100"/>
              <a:buNone/>
            </a:pPr>
            <a:r>
              <a:rPr lang="en-GB" sz="1200" dirty="0">
                <a:solidFill>
                  <a:schemeClr val="bg1"/>
                </a:solidFill>
                <a:uFill>
                  <a:noFill/>
                </a:uFill>
                <a:latin typeface="+mn-lt"/>
              </a:rPr>
              <a:t>Proceeding in</a:t>
            </a:r>
            <a:r>
              <a:rPr lang="en-GB" sz="1200" b="1" dirty="0">
                <a:solidFill>
                  <a:schemeClr val="bg1"/>
                </a:solidFill>
                <a:uFill>
                  <a:noFill/>
                </a:uFill>
                <a:latin typeface="+mn-lt"/>
              </a:rPr>
              <a:t> </a:t>
            </a:r>
            <a:r>
              <a:rPr lang="en-GB" sz="1200" b="1" dirty="0">
                <a:solidFill>
                  <a:schemeClr val="accent1"/>
                </a:solidFill>
                <a:uFill>
                  <a:noFill/>
                </a:uFill>
                <a:latin typeface="+mn-lt"/>
              </a:rPr>
              <a:t>Image Enhancing </a:t>
            </a:r>
            <a:r>
              <a:rPr lang="en-GB" sz="1200" dirty="0">
                <a:solidFill>
                  <a:schemeClr val="bg1"/>
                </a:solidFill>
                <a:uFill>
                  <a:noFill/>
                </a:uFill>
                <a:latin typeface="+mn-lt"/>
              </a:rPr>
              <a:t>using several of the </a:t>
            </a:r>
            <a:r>
              <a:rPr lang="en-GB" sz="1200" b="1" dirty="0">
                <a:solidFill>
                  <a:schemeClr val="accent1"/>
                </a:solidFill>
                <a:uFill>
                  <a:noFill/>
                </a:uFill>
                <a:latin typeface="+mn-lt"/>
              </a:rPr>
              <a:t>Morphological Transformations</a:t>
            </a:r>
            <a:r>
              <a:rPr lang="en-GB" sz="1200" b="1" dirty="0">
                <a:solidFill>
                  <a:schemeClr val="bg1"/>
                </a:solidFill>
                <a:uFill>
                  <a:noFill/>
                </a:uFill>
                <a:latin typeface="+mn-lt"/>
              </a:rPr>
              <a:t>. </a:t>
            </a:r>
            <a:r>
              <a:rPr lang="en-GB" sz="1200" dirty="0">
                <a:solidFill>
                  <a:schemeClr val="bg1"/>
                </a:solidFill>
                <a:uFill>
                  <a:noFill/>
                </a:uFill>
                <a:latin typeface="+mn-lt"/>
              </a:rPr>
              <a:t>We have converted images in Greyscale exactly for this, (Morphological Transformations are operations that are mostly applied on Binary Images). They allow to get rid of some noise, which can disturb the proper processing of our images.</a:t>
            </a:r>
          </a:p>
          <a:p>
            <a:pPr marL="0" indent="0" algn="just">
              <a:lnSpc>
                <a:spcPct val="100000"/>
              </a:lnSpc>
              <a:buClr>
                <a:schemeClr val="hlink"/>
              </a:buClr>
              <a:buSzPts val="1100"/>
              <a:buNone/>
            </a:pPr>
            <a:endParaRPr lang="en-GB" sz="1200" b="1" dirty="0">
              <a:solidFill>
                <a:schemeClr val="bg1"/>
              </a:solidFill>
              <a:uFill>
                <a:noFill/>
              </a:uFill>
              <a:latin typeface="+mn-lt"/>
            </a:endParaRPr>
          </a:p>
          <a:p>
            <a:pPr marL="228600" indent="-228600" algn="just">
              <a:lnSpc>
                <a:spcPct val="100000"/>
              </a:lnSpc>
              <a:buClr>
                <a:schemeClr val="hlink"/>
              </a:buClr>
              <a:buSzPts val="1100"/>
              <a:buFont typeface="+mj-lt"/>
              <a:buAutoNum type="arabicPeriod" startAt="3"/>
            </a:pPr>
            <a:r>
              <a:rPr lang="en-GB" sz="1200" b="1" dirty="0">
                <a:solidFill>
                  <a:schemeClr val="accent1"/>
                </a:solidFill>
                <a:uFill>
                  <a:noFill/>
                </a:uFill>
                <a:latin typeface="+mn-lt"/>
              </a:rPr>
              <a:t>TOP-HAT Transformation: </a:t>
            </a:r>
            <a:r>
              <a:rPr lang="en-GB" sz="1200" dirty="0">
                <a:solidFill>
                  <a:schemeClr val="bg1"/>
                </a:solidFill>
                <a:uFill>
                  <a:noFill/>
                </a:uFill>
                <a:latin typeface="+mn-lt"/>
              </a:rPr>
              <a:t>In this way, we subtract from the Original Image the </a:t>
            </a:r>
            <a:r>
              <a:rPr lang="en-GB" sz="1200" b="1" dirty="0">
                <a:solidFill>
                  <a:schemeClr val="accent1"/>
                </a:solidFill>
                <a:uFill>
                  <a:noFill/>
                </a:uFill>
                <a:latin typeface="+mn-lt"/>
              </a:rPr>
              <a:t>Open Image</a:t>
            </a:r>
            <a:r>
              <a:rPr lang="en-GB" sz="1200" b="1" dirty="0">
                <a:solidFill>
                  <a:schemeClr val="bg1"/>
                </a:solidFill>
                <a:uFill>
                  <a:noFill/>
                </a:uFill>
                <a:latin typeface="+mn-lt"/>
              </a:rPr>
              <a:t>.  </a:t>
            </a:r>
            <a:r>
              <a:rPr lang="en-GB" sz="1200" b="1" dirty="0">
                <a:solidFill>
                  <a:schemeClr val="accent1"/>
                </a:solidFill>
                <a:uFill>
                  <a:noFill/>
                </a:uFill>
                <a:latin typeface="+mn-lt"/>
              </a:rPr>
              <a:t>Erosion</a:t>
            </a:r>
            <a:r>
              <a:rPr lang="en-GB" sz="1200" b="1" dirty="0">
                <a:solidFill>
                  <a:schemeClr val="bg1"/>
                </a:solidFill>
                <a:uFill>
                  <a:noFill/>
                </a:uFill>
                <a:latin typeface="+mn-lt"/>
              </a:rPr>
              <a:t> </a:t>
            </a:r>
            <a:r>
              <a:rPr lang="en-GB" sz="1200" dirty="0">
                <a:solidFill>
                  <a:schemeClr val="bg1"/>
                </a:solidFill>
                <a:uFill>
                  <a:noFill/>
                </a:uFill>
                <a:latin typeface="+mn-lt"/>
              </a:rPr>
              <a:t>will be used to eliminate smaller groups of undesirable pixels (like salt-and-pepper noise), affecting the regions of the image indiscriminately. By performing a </a:t>
            </a:r>
            <a:r>
              <a:rPr lang="en-GB" sz="1200" b="1" dirty="0">
                <a:solidFill>
                  <a:schemeClr val="accent1"/>
                </a:solidFill>
                <a:uFill>
                  <a:noFill/>
                </a:uFill>
                <a:latin typeface="+mn-lt"/>
              </a:rPr>
              <a:t>Dilation</a:t>
            </a:r>
            <a:r>
              <a:rPr lang="en-GB" sz="1200" b="1" dirty="0">
                <a:solidFill>
                  <a:schemeClr val="bg1"/>
                </a:solidFill>
                <a:uFill>
                  <a:noFill/>
                </a:uFill>
                <a:latin typeface="+mn-lt"/>
              </a:rPr>
              <a:t>, </a:t>
            </a:r>
            <a:r>
              <a:rPr lang="en-GB" sz="1200" dirty="0">
                <a:solidFill>
                  <a:schemeClr val="bg1"/>
                </a:solidFill>
                <a:uFill>
                  <a:noFill/>
                </a:uFill>
                <a:latin typeface="+mn-lt"/>
              </a:rPr>
              <a:t>instead, we will reduce some of these effects.</a:t>
            </a:r>
          </a:p>
          <a:p>
            <a:pPr marL="228600" indent="-228600">
              <a:lnSpc>
                <a:spcPct val="100000"/>
              </a:lnSpc>
              <a:buClr>
                <a:schemeClr val="hlink"/>
              </a:buClr>
              <a:buSzPts val="1100"/>
              <a:buFont typeface="+mj-lt"/>
              <a:buAutoNum type="arabicPeriod" startAt="3"/>
            </a:pPr>
            <a:endParaRPr lang="en-GB" sz="1200" b="1" dirty="0">
              <a:solidFill>
                <a:schemeClr val="accent1"/>
              </a:solidFill>
              <a:uFill>
                <a:noFill/>
              </a:uFill>
              <a:latin typeface="+mn-lt"/>
            </a:endParaRPr>
          </a:p>
          <a:p>
            <a:pPr marL="0" indent="0">
              <a:lnSpc>
                <a:spcPct val="100000"/>
              </a:lnSpc>
              <a:buClr>
                <a:schemeClr val="hlink"/>
              </a:buClr>
              <a:buSzPts val="1100"/>
              <a:buNone/>
            </a:pPr>
            <a:r>
              <a:rPr lang="en-GB" sz="1200" b="1" dirty="0">
                <a:solidFill>
                  <a:schemeClr val="accent1"/>
                </a:solidFill>
                <a:uFill>
                  <a:noFill/>
                </a:uFill>
                <a:latin typeface="+mn-lt"/>
              </a:rPr>
              <a:t>      </a:t>
            </a:r>
            <a:endParaRPr lang="en-GB" sz="1200" b="1" dirty="0">
              <a:solidFill>
                <a:schemeClr val="bg1"/>
              </a:solidFill>
              <a:uFill>
                <a:noFill/>
              </a:uFill>
              <a:latin typeface="+mn-lt"/>
            </a:endParaRPr>
          </a:p>
          <a:p>
            <a:pPr marL="0" indent="0">
              <a:lnSpc>
                <a:spcPct val="100000"/>
              </a:lnSpc>
              <a:buClr>
                <a:schemeClr val="hlink"/>
              </a:buClr>
              <a:buSzPts val="1100"/>
              <a:buNone/>
            </a:pPr>
            <a:r>
              <a:rPr lang="en-GB" sz="1200" b="1" dirty="0">
                <a:solidFill>
                  <a:schemeClr val="bg1"/>
                </a:solidFill>
                <a:uFill>
                  <a:noFill/>
                </a:uFill>
                <a:latin typeface="+mn-lt"/>
              </a:rPr>
              <a:t>       </a:t>
            </a:r>
            <a:r>
              <a:rPr lang="en-GB" sz="1200" dirty="0">
                <a:solidFill>
                  <a:schemeClr val="bg1"/>
                </a:solidFill>
                <a:uFill>
                  <a:noFill/>
                </a:uFill>
                <a:latin typeface="+mn-lt"/>
              </a:rPr>
              <a:t>Remember: TOP-HAT = Original Image – Open Image, </a:t>
            </a:r>
          </a:p>
          <a:p>
            <a:pPr marL="0" indent="0">
              <a:lnSpc>
                <a:spcPct val="100000"/>
              </a:lnSpc>
              <a:buClr>
                <a:schemeClr val="hlink"/>
              </a:buClr>
              <a:buSzPts val="1100"/>
              <a:buNone/>
            </a:pPr>
            <a:r>
              <a:rPr lang="en-GB" sz="1200" dirty="0">
                <a:solidFill>
                  <a:schemeClr val="bg1"/>
                </a:solidFill>
                <a:uFill>
                  <a:noFill/>
                </a:uFill>
                <a:latin typeface="+mn-lt"/>
              </a:rPr>
              <a:t>       where:</a:t>
            </a:r>
          </a:p>
          <a:p>
            <a:pPr marL="0" indent="0">
              <a:lnSpc>
                <a:spcPct val="100000"/>
              </a:lnSpc>
              <a:buClr>
                <a:schemeClr val="hlink"/>
              </a:buClr>
              <a:buSzPts val="1100"/>
              <a:buNone/>
            </a:pPr>
            <a:r>
              <a:rPr lang="en-GB" sz="1200" dirty="0">
                <a:solidFill>
                  <a:schemeClr val="bg1"/>
                </a:solidFill>
                <a:uFill>
                  <a:noFill/>
                </a:uFill>
                <a:latin typeface="+mn-lt"/>
              </a:rPr>
              <a:t>                            Open Image = Erosion + Dilation                                 </a:t>
            </a:r>
          </a:p>
          <a:p>
            <a:pPr marL="228600" indent="-228600">
              <a:lnSpc>
                <a:spcPct val="100000"/>
              </a:lnSpc>
              <a:buClr>
                <a:schemeClr val="hlink"/>
              </a:buClr>
              <a:buSzPts val="1100"/>
              <a:buFont typeface="+mj-lt"/>
              <a:buAutoNum type="arabicPeriod" startAt="3"/>
            </a:pPr>
            <a:endParaRPr lang="en-GB" sz="1200" dirty="0">
              <a:solidFill>
                <a:schemeClr val="accent1"/>
              </a:solidFill>
              <a:uFill>
                <a:noFill/>
              </a:uFill>
              <a:latin typeface="+mn-lt"/>
            </a:endParaRPr>
          </a:p>
          <a:p>
            <a:pPr marL="228600" indent="-228600">
              <a:lnSpc>
                <a:spcPct val="100000"/>
              </a:lnSpc>
              <a:buClr>
                <a:schemeClr val="hlink"/>
              </a:buClr>
              <a:buSzPts val="1100"/>
              <a:buFont typeface="+mj-lt"/>
              <a:buAutoNum type="arabicPeriod" startAt="3"/>
            </a:pPr>
            <a:endParaRPr lang="en-GB" sz="1200" b="1" dirty="0">
              <a:solidFill>
                <a:schemeClr val="accent1"/>
              </a:solidFill>
              <a:uFill>
                <a:noFill/>
              </a:uFill>
              <a:latin typeface="+mn-lt"/>
            </a:endParaRPr>
          </a:p>
          <a:p>
            <a:pPr marL="0" indent="0">
              <a:lnSpc>
                <a:spcPct val="100000"/>
              </a:lnSpc>
              <a:buClr>
                <a:schemeClr val="hlink"/>
              </a:buClr>
              <a:buSzPts val="1100"/>
              <a:buNone/>
            </a:pPr>
            <a:r>
              <a:rPr lang="en-GB" sz="1200" b="1" dirty="0">
                <a:solidFill>
                  <a:schemeClr val="accent1"/>
                </a:solidFill>
                <a:uFill>
                  <a:noFill/>
                </a:uFill>
              </a:rPr>
              <a:t> </a:t>
            </a:r>
            <a:endParaRPr lang="en-GB" sz="1200" b="1" dirty="0">
              <a:solidFill>
                <a:schemeClr val="accent1"/>
              </a:solidFill>
              <a:uFill>
                <a:noFill/>
              </a:uFill>
              <a:latin typeface="+mn-lt"/>
            </a:endParaRPr>
          </a:p>
          <a:p>
            <a:pPr marL="228600" indent="-228600">
              <a:lnSpc>
                <a:spcPct val="100000"/>
              </a:lnSpc>
              <a:buClr>
                <a:schemeClr val="hlink"/>
              </a:buClr>
              <a:buSzPts val="1100"/>
              <a:buFont typeface="+mj-lt"/>
              <a:buAutoNum type="arabicPeriod" startAt="3"/>
            </a:pPr>
            <a:endParaRPr lang="en-GB" sz="1200" b="1" dirty="0">
              <a:solidFill>
                <a:schemeClr val="accent1"/>
              </a:solidFill>
              <a:uFill>
                <a:noFill/>
              </a:uFill>
              <a:latin typeface="+mn-lt"/>
            </a:endParaRPr>
          </a:p>
          <a:p>
            <a:pPr marL="228600" indent="-228600">
              <a:lnSpc>
                <a:spcPct val="100000"/>
              </a:lnSpc>
              <a:buClr>
                <a:schemeClr val="hlink"/>
              </a:buClr>
              <a:buSzPts val="1100"/>
              <a:buFont typeface="+mj-lt"/>
              <a:buAutoNum type="arabicPeriod" startAt="3"/>
            </a:pPr>
            <a:endParaRPr lang="en-GB" sz="1200" b="1" dirty="0">
              <a:solidFill>
                <a:schemeClr val="accent1"/>
              </a:solidFill>
              <a:uFill>
                <a:noFill/>
              </a:uFill>
              <a:latin typeface="+mn-lt"/>
            </a:endParaRPr>
          </a:p>
          <a:p>
            <a:pPr marL="0" lvl="0" indent="0" algn="l" rtl="0">
              <a:lnSpc>
                <a:spcPct val="100000"/>
              </a:lnSpc>
              <a:spcBef>
                <a:spcPts val="0"/>
              </a:spcBef>
              <a:spcAft>
                <a:spcPts val="0"/>
              </a:spcAft>
              <a:buClr>
                <a:schemeClr val="hlink"/>
              </a:buClr>
              <a:buSzPts val="1100"/>
              <a:buFont typeface="Arial"/>
              <a:buNone/>
            </a:pPr>
            <a:endParaRPr sz="1200" dirty="0">
              <a:latin typeface="+mn-lt"/>
            </a:endParaRPr>
          </a:p>
          <a:p>
            <a:pPr marL="152400" lvl="0" indent="0" algn="l" rtl="0">
              <a:lnSpc>
                <a:spcPct val="100000"/>
              </a:lnSpc>
              <a:spcBef>
                <a:spcPts val="0"/>
              </a:spcBef>
              <a:spcAft>
                <a:spcPts val="0"/>
              </a:spcAft>
              <a:buSzPts val="1200"/>
              <a:buNone/>
            </a:pPr>
            <a:endParaRPr lang="en" sz="1200" dirty="0">
              <a:latin typeface="+mn-lt"/>
            </a:endParaRPr>
          </a:p>
          <a:p>
            <a:pPr marL="152400" lvl="0" indent="0" algn="l" rtl="0">
              <a:lnSpc>
                <a:spcPct val="100000"/>
              </a:lnSpc>
              <a:spcBef>
                <a:spcPts val="0"/>
              </a:spcBef>
              <a:spcAft>
                <a:spcPts val="0"/>
              </a:spcAft>
              <a:buSzPts val="1200"/>
              <a:buNone/>
            </a:pPr>
            <a:endParaRPr lang="en" sz="1200" dirty="0"/>
          </a:p>
          <a:p>
            <a:pPr marL="609600" lvl="0" indent="0">
              <a:lnSpc>
                <a:spcPct val="100000"/>
              </a:lnSpc>
              <a:buClr>
                <a:schemeClr val="lt2"/>
              </a:buClr>
              <a:buSzPts val="1200"/>
              <a:buNone/>
            </a:pPr>
            <a:endParaRPr lang="en-GB" sz="1200" dirty="0"/>
          </a:p>
          <a:p>
            <a:pPr marL="152400" lvl="0" indent="0" algn="l" rtl="0">
              <a:lnSpc>
                <a:spcPct val="100000"/>
              </a:lnSpc>
              <a:spcBef>
                <a:spcPts val="0"/>
              </a:spcBef>
              <a:spcAft>
                <a:spcPts val="0"/>
              </a:spcAft>
              <a:buSzPts val="1200"/>
              <a:buNone/>
            </a:pPr>
            <a:endParaRPr lang="en" sz="1200" dirty="0">
              <a:latin typeface="+mn-lt"/>
            </a:endParaRPr>
          </a:p>
          <a:p>
            <a:pPr marL="152400" lvl="0" indent="0" algn="l" rtl="0">
              <a:lnSpc>
                <a:spcPct val="100000"/>
              </a:lnSpc>
              <a:spcBef>
                <a:spcPts val="0"/>
              </a:spcBef>
              <a:spcAft>
                <a:spcPts val="0"/>
              </a:spcAft>
              <a:buSzPts val="1200"/>
              <a:buNone/>
            </a:pPr>
            <a:endParaRPr lang="en" sz="1200" dirty="0">
              <a:latin typeface="+mn-lt"/>
            </a:endParaRPr>
          </a:p>
        </p:txBody>
      </p:sp>
    </p:spTree>
    <p:extLst>
      <p:ext uri="{BB962C8B-B14F-4D97-AF65-F5344CB8AC3E}">
        <p14:creationId xmlns:p14="http://schemas.microsoft.com/office/powerpoint/2010/main" val="3694477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p41"/>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algn="l"/>
            <a:r>
              <a:rPr lang="en-IT" sz="3100" dirty="0">
                <a:solidFill>
                  <a:srgbClr val="FF8700"/>
                </a:solidFill>
              </a:rPr>
              <a:t>MAIN OBJECTIVE 1: “</a:t>
            </a:r>
            <a:r>
              <a:rPr lang="en" sz="2500" dirty="0">
                <a:solidFill>
                  <a:srgbClr val="FF8700"/>
                </a:solidFill>
              </a:rPr>
              <a:t>AMG Employees’ ALPR”</a:t>
            </a:r>
            <a:br>
              <a:rPr lang="en" sz="2500" dirty="0">
                <a:solidFill>
                  <a:srgbClr val="FF8700"/>
                </a:solidFill>
              </a:rPr>
            </a:br>
            <a:r>
              <a:rPr lang="en" sz="2300" dirty="0">
                <a:solidFill>
                  <a:srgbClr val="FF8700"/>
                </a:solidFill>
              </a:rPr>
              <a:t>STEP 1: “ PRE-PROCESSING”</a:t>
            </a:r>
            <a:endParaRPr sz="2300" dirty="0">
              <a:solidFill>
                <a:srgbClr val="FF8700"/>
              </a:solidFill>
              <a:latin typeface="+mn-lt"/>
            </a:endParaRPr>
          </a:p>
        </p:txBody>
      </p:sp>
      <p:sp>
        <p:nvSpPr>
          <p:cNvPr id="2650" name="Google Shape;2650;p41"/>
          <p:cNvSpPr txBox="1">
            <a:spLocks noGrp="1"/>
          </p:cNvSpPr>
          <p:nvPr>
            <p:ph type="body" idx="1"/>
          </p:nvPr>
        </p:nvSpPr>
        <p:spPr>
          <a:xfrm>
            <a:off x="713225" y="1198924"/>
            <a:ext cx="7717500" cy="3810957"/>
          </a:xfrm>
          <a:prstGeom prst="rect">
            <a:avLst/>
          </a:prstGeom>
        </p:spPr>
        <p:txBody>
          <a:bodyPr spcFirstLastPara="1" wrap="square" lIns="91425" tIns="91425" rIns="91425" bIns="91425" anchor="t" anchorCtr="0">
            <a:noAutofit/>
          </a:bodyPr>
          <a:lstStyle/>
          <a:p>
            <a:pPr marL="228600" indent="-228600" algn="just">
              <a:lnSpc>
                <a:spcPct val="100000"/>
              </a:lnSpc>
              <a:buClr>
                <a:schemeClr val="hlink"/>
              </a:buClr>
              <a:buSzPts val="1100"/>
              <a:buFont typeface="+mj-lt"/>
              <a:buAutoNum type="arabicPeriod" startAt="4"/>
            </a:pPr>
            <a:r>
              <a:rPr lang="en-GB" sz="1200" b="1" dirty="0">
                <a:solidFill>
                  <a:schemeClr val="accent1"/>
                </a:solidFill>
                <a:uFill>
                  <a:noFill/>
                </a:uFill>
                <a:latin typeface="+mn-lt"/>
              </a:rPr>
              <a:t>BLACK-HAT Transformation: </a:t>
            </a:r>
            <a:r>
              <a:rPr lang="en-GB" sz="1200" dirty="0">
                <a:solidFill>
                  <a:schemeClr val="bg1"/>
                </a:solidFill>
                <a:uFill>
                  <a:noFill/>
                </a:uFill>
                <a:latin typeface="+mn-lt"/>
              </a:rPr>
              <a:t>In this way, we subtract to the Original Image the </a:t>
            </a:r>
            <a:r>
              <a:rPr lang="en-GB" sz="1200" b="1" dirty="0">
                <a:solidFill>
                  <a:schemeClr val="accent1"/>
                </a:solidFill>
                <a:uFill>
                  <a:noFill/>
                </a:uFill>
                <a:latin typeface="+mn-lt"/>
              </a:rPr>
              <a:t>Closing Image</a:t>
            </a:r>
            <a:r>
              <a:rPr lang="en-GB" sz="1200" dirty="0">
                <a:solidFill>
                  <a:schemeClr val="bg1"/>
                </a:solidFill>
                <a:uFill>
                  <a:noFill/>
                </a:uFill>
                <a:latin typeface="+mn-lt"/>
              </a:rPr>
              <a:t>. Here, we perform the opposite operation of before, namely, first perform the operation of </a:t>
            </a:r>
            <a:r>
              <a:rPr lang="en-GB" sz="1200" b="1" dirty="0">
                <a:solidFill>
                  <a:schemeClr val="accent1"/>
                </a:solidFill>
                <a:uFill>
                  <a:noFill/>
                </a:uFill>
                <a:latin typeface="+mn-lt"/>
              </a:rPr>
              <a:t>Dilation</a:t>
            </a:r>
            <a:r>
              <a:rPr lang="en-GB" sz="1200" dirty="0">
                <a:solidFill>
                  <a:schemeClr val="bg1"/>
                </a:solidFill>
                <a:uFill>
                  <a:noFill/>
                </a:uFill>
                <a:latin typeface="+mn-lt"/>
              </a:rPr>
              <a:t>, followed by an </a:t>
            </a:r>
            <a:r>
              <a:rPr lang="en-GB" sz="1200" b="1" dirty="0">
                <a:solidFill>
                  <a:schemeClr val="accent1"/>
                </a:solidFill>
                <a:uFill>
                  <a:noFill/>
                </a:uFill>
                <a:latin typeface="+mn-lt"/>
              </a:rPr>
              <a:t>Erosion</a:t>
            </a:r>
            <a:r>
              <a:rPr lang="en-GB" sz="1200" dirty="0">
                <a:solidFill>
                  <a:schemeClr val="bg1"/>
                </a:solidFill>
                <a:uFill>
                  <a:noFill/>
                </a:uFill>
                <a:latin typeface="+mn-lt"/>
              </a:rPr>
              <a:t>. This is commonly used for filling small holes in images</a:t>
            </a:r>
            <a:r>
              <a:rPr lang="en-GB" sz="1200" b="1" dirty="0">
                <a:solidFill>
                  <a:schemeClr val="bg1"/>
                </a:solidFill>
                <a:uFill>
                  <a:noFill/>
                </a:uFill>
                <a:latin typeface="+mn-lt"/>
              </a:rPr>
              <a:t>.</a:t>
            </a:r>
            <a:endParaRPr sz="1200" dirty="0">
              <a:latin typeface="+mn-lt"/>
            </a:endParaRPr>
          </a:p>
          <a:p>
            <a:pPr marL="152400" lvl="0" indent="0" algn="l" rtl="0">
              <a:lnSpc>
                <a:spcPct val="100000"/>
              </a:lnSpc>
              <a:spcBef>
                <a:spcPts val="0"/>
              </a:spcBef>
              <a:spcAft>
                <a:spcPts val="0"/>
              </a:spcAft>
              <a:buSzPts val="1200"/>
              <a:buNone/>
            </a:pPr>
            <a:endParaRPr lang="en" sz="1200" dirty="0">
              <a:latin typeface="+mn-lt"/>
            </a:endParaRPr>
          </a:p>
          <a:p>
            <a:pPr marL="152400" lvl="0" indent="0" algn="l" rtl="0">
              <a:lnSpc>
                <a:spcPct val="100000"/>
              </a:lnSpc>
              <a:spcBef>
                <a:spcPts val="0"/>
              </a:spcBef>
              <a:spcAft>
                <a:spcPts val="0"/>
              </a:spcAft>
              <a:buSzPts val="1200"/>
              <a:buNone/>
            </a:pPr>
            <a:endParaRPr lang="en" sz="1200" dirty="0"/>
          </a:p>
          <a:p>
            <a:pPr marL="609600" lvl="0" indent="0">
              <a:lnSpc>
                <a:spcPct val="100000"/>
              </a:lnSpc>
              <a:buClr>
                <a:schemeClr val="lt2"/>
              </a:buClr>
              <a:buSzPts val="1200"/>
              <a:buNone/>
            </a:pPr>
            <a:endParaRPr lang="en-GB" sz="1200" dirty="0"/>
          </a:p>
          <a:p>
            <a:pPr marL="0" indent="0">
              <a:lnSpc>
                <a:spcPct val="100000"/>
              </a:lnSpc>
              <a:buClr>
                <a:schemeClr val="hlink"/>
              </a:buClr>
              <a:buSzPts val="1100"/>
              <a:buNone/>
            </a:pPr>
            <a:r>
              <a:rPr lang="en" sz="1200" dirty="0">
                <a:latin typeface="+mn-lt"/>
              </a:rPr>
              <a:t>  </a:t>
            </a:r>
            <a:r>
              <a:rPr lang="en-GB" sz="1200" b="1" dirty="0">
                <a:solidFill>
                  <a:schemeClr val="accent1"/>
                </a:solidFill>
                <a:uFill>
                  <a:noFill/>
                </a:uFill>
              </a:rPr>
              <a:t> </a:t>
            </a:r>
            <a:r>
              <a:rPr lang="en-GB" sz="1200" dirty="0">
                <a:solidFill>
                  <a:schemeClr val="bg1"/>
                </a:solidFill>
                <a:uFill>
                  <a:noFill/>
                </a:uFill>
              </a:rPr>
              <a:t>Remember: BLACK-HAT = Original Image – Closing Image, </a:t>
            </a:r>
          </a:p>
          <a:p>
            <a:pPr marL="0" indent="0">
              <a:lnSpc>
                <a:spcPct val="100000"/>
              </a:lnSpc>
              <a:buClr>
                <a:schemeClr val="hlink"/>
              </a:buClr>
              <a:buSzPts val="1100"/>
              <a:buNone/>
            </a:pPr>
            <a:r>
              <a:rPr lang="en-GB" sz="1200" dirty="0">
                <a:solidFill>
                  <a:schemeClr val="bg1"/>
                </a:solidFill>
                <a:uFill>
                  <a:noFill/>
                </a:uFill>
              </a:rPr>
              <a:t>    where:</a:t>
            </a:r>
          </a:p>
          <a:p>
            <a:pPr marL="0" indent="0">
              <a:lnSpc>
                <a:spcPct val="100000"/>
              </a:lnSpc>
              <a:buClr>
                <a:schemeClr val="hlink"/>
              </a:buClr>
              <a:buSzPts val="1100"/>
              <a:buNone/>
            </a:pPr>
            <a:r>
              <a:rPr lang="en-GB" sz="1200" dirty="0">
                <a:solidFill>
                  <a:schemeClr val="bg1"/>
                </a:solidFill>
                <a:uFill>
                  <a:noFill/>
                </a:uFill>
              </a:rPr>
              <a:t>                            Closing Image = Dilation + Erosion</a:t>
            </a:r>
            <a:endParaRPr lang="en" sz="1200" dirty="0">
              <a:latin typeface="+mn-lt"/>
            </a:endParaRPr>
          </a:p>
          <a:p>
            <a:pPr marL="152400" lvl="0" indent="0" algn="l" rtl="0">
              <a:lnSpc>
                <a:spcPct val="100000"/>
              </a:lnSpc>
              <a:spcBef>
                <a:spcPts val="0"/>
              </a:spcBef>
              <a:spcAft>
                <a:spcPts val="0"/>
              </a:spcAft>
              <a:buSzPts val="1200"/>
              <a:buNone/>
            </a:pPr>
            <a:endParaRPr lang="en" sz="1200" dirty="0">
              <a:latin typeface="+mn-lt"/>
            </a:endParaRPr>
          </a:p>
        </p:txBody>
      </p:sp>
    </p:spTree>
    <p:extLst>
      <p:ext uri="{BB962C8B-B14F-4D97-AF65-F5344CB8AC3E}">
        <p14:creationId xmlns:p14="http://schemas.microsoft.com/office/powerpoint/2010/main" val="731191658"/>
      </p:ext>
    </p:extLst>
  </p:cSld>
  <p:clrMapOvr>
    <a:masterClrMapping/>
  </p:clrMapOvr>
</p:sld>
</file>

<file path=ppt/theme/theme1.xml><?xml version="1.0" encoding="utf-8"?>
<a:theme xmlns:a="http://schemas.openxmlformats.org/drawingml/2006/main"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6046</TotalTime>
  <Words>2347</Words>
  <Application>Microsoft Macintosh PowerPoint</Application>
  <PresentationFormat>On-screen Show (16:9)</PresentationFormat>
  <Paragraphs>243</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Source Sans Pro</vt:lpstr>
      <vt:lpstr>Arial</vt:lpstr>
      <vt:lpstr>Source Sans Pro SemiBold</vt:lpstr>
      <vt:lpstr>Play</vt:lpstr>
      <vt:lpstr>Computer Science &amp; Mathematics Major For College: Computer Science &amp; Programming by Slidesgo</vt:lpstr>
      <vt:lpstr>APPLIED COMPUTER SCIENCE &amp; ARTIFIAL INTELLIGENCE:                    AI LAB PROJECT  </vt:lpstr>
      <vt:lpstr>PROJECT CONTEXT</vt:lpstr>
      <vt:lpstr>MAIN OBJECTIVE</vt:lpstr>
      <vt:lpstr>OBJECTIVE 1: “AMG Employees’ ALPR” EMPLOYEEES’ ALPR INTRODUCTION </vt:lpstr>
      <vt:lpstr>ALPR PROCESS </vt:lpstr>
      <vt:lpstr>MAIN OBJECTIVE</vt:lpstr>
      <vt:lpstr>MAIN OBJECTIVE 1: “AMG Employees’ ALPR” STEP 1: “ PRE-PROCESSING”</vt:lpstr>
      <vt:lpstr>MAIN OBJECTIVE 1: “AMG Employees’ ALPR” STEP 1: “ PRE-PROCESSING”</vt:lpstr>
      <vt:lpstr>MAIN OBJECTIVE 1: “AMG Employees’ ALPR” STEP 1: “ PRE-PROCESSING”</vt:lpstr>
      <vt:lpstr>MAIN OBJECTIVE 1: “AMG Employees’ ALPR” STEP 1: “ PRE-PROCESSING”</vt:lpstr>
      <vt:lpstr>MAIN OBJECTIVE</vt:lpstr>
      <vt:lpstr>MAIN OBJECTIVE 1: “AMG Employees’ ALPR” STEP 2: “ LP DETECTION”</vt:lpstr>
      <vt:lpstr>MAIN OBJECTIVE 1: “AMG Employees’ ALPR” STEP 2: “ LP DETECTION”</vt:lpstr>
      <vt:lpstr>MAIN OBJECTIVE 1: “AMG Employees’ ALPR” STEP 2: “ LP DETECTION”</vt:lpstr>
      <vt:lpstr>MAIN OBJECTIVE</vt:lpstr>
      <vt:lpstr>MAIN OBJECTIVE 1: “AMG Employees’ ALPR” STEP 3: “ LP RECOGNITION”</vt:lpstr>
      <vt:lpstr>MAIN OBJECTIVE 1: “AMG Employees’ ALPR” STEP 3: “ LP RECOGNITION”</vt:lpstr>
      <vt:lpstr>MAIN OBJECTIVE 1: “AMG Employees’ ALPR” STEP 3: “ LP RECOGNITION”</vt:lpstr>
      <vt:lpstr>MAIN OBJECTIVE 1: “AMG Employees’ ALPR” STEP 3: “ LP RECOGNITION”</vt:lpstr>
      <vt:lpstr>MAIN OBJECTIVE 1: “AMG Employees’ ALPR” STEP 3: “ LP RECOGNITION”</vt:lpstr>
      <vt:lpstr>MAIN OBJECTIVE 1: “AMG Employees’ ALPR” STEP 3: “ LP RECOGNITION”</vt:lpstr>
      <vt:lpstr>MAIN OBJECTIVE 1: “AMG Employees’ ALPR” STEP 3: “ LP RECOGNITION”</vt:lpstr>
      <vt:lpstr>ADDITIONAL OBJECTIVES</vt:lpstr>
      <vt:lpstr>ADDITIONAL OBJECTIVE</vt:lpstr>
      <vt:lpstr>ADDITIONAL OBJECTIVE a:  “LP DATABASE: VALIDITY CHECK”</vt:lpstr>
      <vt:lpstr>ADDITIONAL OBJECTIVE a: “LP DATABASE: VALIDITY CHECK”</vt:lpstr>
      <vt:lpstr>ADDITIONAL OBJECTIVE</vt:lpstr>
      <vt:lpstr>ADDITIONAL OBJECTIVE b:  “AMG COMPANY ACCESS MANAGER”</vt:lpstr>
      <vt:lpstr>ADDITIONAL OBJECTIVE</vt:lpstr>
      <vt:lpstr>ADDITIONAL OBJECTIVE c:  “AMG GATE INTERFACE”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&amp; MATHEMATICS MAJOR FOR COLLEGE: COMPUTER SCIENCE &amp; PROGRAMMING</dc:title>
  <cp:lastModifiedBy>Alessio Borgi</cp:lastModifiedBy>
  <cp:revision>45</cp:revision>
  <dcterms:modified xsi:type="dcterms:W3CDTF">2022-09-04T20:27:39Z</dcterms:modified>
</cp:coreProperties>
</file>